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269" r:id="rId2"/>
    <p:sldId id="263" r:id="rId3"/>
    <p:sldId id="264" r:id="rId4"/>
    <p:sldId id="265" r:id="rId5"/>
    <p:sldId id="266" r:id="rId6"/>
    <p:sldId id="267" r:id="rId7"/>
    <p:sldId id="268" r:id="rId8"/>
    <p:sldId id="261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0" r:id="rId19"/>
    <p:sldId id="281" r:id="rId20"/>
    <p:sldId id="282" r:id="rId21"/>
    <p:sldId id="279" r:id="rId22"/>
    <p:sldId id="283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4" r:id="rId32"/>
    <p:sldId id="293" r:id="rId33"/>
    <p:sldId id="295" r:id="rId34"/>
    <p:sldId id="296" r:id="rId35"/>
    <p:sldId id="418" r:id="rId36"/>
    <p:sldId id="419" r:id="rId37"/>
    <p:sldId id="297" r:id="rId38"/>
    <p:sldId id="298" r:id="rId39"/>
    <p:sldId id="299" r:id="rId40"/>
    <p:sldId id="301" r:id="rId41"/>
    <p:sldId id="302" r:id="rId42"/>
    <p:sldId id="303" r:id="rId43"/>
    <p:sldId id="304" r:id="rId44"/>
    <p:sldId id="300" r:id="rId45"/>
    <p:sldId id="305" r:id="rId46"/>
    <p:sldId id="306" r:id="rId47"/>
    <p:sldId id="307" r:id="rId48"/>
    <p:sldId id="315" r:id="rId49"/>
    <p:sldId id="316" r:id="rId50"/>
    <p:sldId id="317" r:id="rId51"/>
    <p:sldId id="318" r:id="rId52"/>
    <p:sldId id="308" r:id="rId53"/>
    <p:sldId id="309" r:id="rId54"/>
    <p:sldId id="310" r:id="rId55"/>
    <p:sldId id="311" r:id="rId56"/>
    <p:sldId id="319" r:id="rId57"/>
    <p:sldId id="320" r:id="rId58"/>
    <p:sldId id="321" r:id="rId59"/>
    <p:sldId id="322" r:id="rId60"/>
    <p:sldId id="312" r:id="rId61"/>
    <p:sldId id="313" r:id="rId62"/>
    <p:sldId id="323" r:id="rId63"/>
    <p:sldId id="324" r:id="rId64"/>
    <p:sldId id="332" r:id="rId65"/>
    <p:sldId id="325" r:id="rId66"/>
    <p:sldId id="326" r:id="rId67"/>
    <p:sldId id="327" r:id="rId68"/>
    <p:sldId id="314" r:id="rId69"/>
    <p:sldId id="328" r:id="rId70"/>
    <p:sldId id="329" r:id="rId71"/>
    <p:sldId id="330" r:id="rId72"/>
    <p:sldId id="331" r:id="rId73"/>
    <p:sldId id="333" r:id="rId74"/>
    <p:sldId id="334" r:id="rId75"/>
    <p:sldId id="335" r:id="rId76"/>
    <p:sldId id="339" r:id="rId77"/>
    <p:sldId id="341" r:id="rId78"/>
    <p:sldId id="342" r:id="rId7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2" autoAdjust="0"/>
    <p:restoredTop sz="86468" autoAdjust="0"/>
  </p:normalViewPr>
  <p:slideViewPr>
    <p:cSldViewPr snapToGrid="0">
      <p:cViewPr varScale="1">
        <p:scale>
          <a:sx n="79" d="100"/>
          <a:sy n="79" d="100"/>
        </p:scale>
        <p:origin x="9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D61D739-08DD-4F7D-A625-D7B1A561F26D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C133E13-14A6-4397-8308-241CA32001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47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5E5F34-E974-41AC-AE6B-C52CB6451A7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34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85779-0A46-402D-8344-57439C2D40A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462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294E7B-5534-4058-B92F-C73AB711D846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24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9273B-8A48-43CC-A512-5034CC5404C8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CE0CA-1659-4A82-9A3F-0ABF35E1E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CB85-9422-4BDE-A369-CB2B4BB7848E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91B60-E8BB-4467-8795-BB9E75C93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11806-C32C-4EB4-8DA0-0E712AC55E1C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0FDD6-F6B3-43C0-AF22-83D90665A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531813" y="8128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285413" y="27686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0323E-E7C4-497B-AFD4-8B8F8A5E11F6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4CE4B-BF9D-4FF5-B185-A852F9FF7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0C669-1722-4CDF-AB9E-A70569034D64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2935D-0E2E-4E44-9C36-83889B1A9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531813" y="8128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10285413" y="27686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F477E-1656-447A-AF95-3198AB04956A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1D5E9-9FD1-4333-B82B-6C1336C9E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A5677-EF2F-4462-82BB-18F3BBDA6FA0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C389F-DDA7-4B16-AE05-DFEF5BF1A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A8F60-5AFD-444C-BACF-65852F2564E2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C0A5C-D6D1-4502-8BAD-4A38D9C68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0F5E5-D55C-49E6-8135-0688249343A3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B34DF-4F94-4969-B375-A3C19D03A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4213" y="685800"/>
            <a:ext cx="8534400" cy="530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BA150-7D7A-4A46-AC2B-9307D9CB7DB8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E148B-C786-4859-900E-DAC271D87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F81BE-5243-474B-8E9A-C6478D03A6C2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65273-C553-42D1-82EE-8EFE2FCCF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445A8-0554-43FB-9428-EB89951D12D3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35655-5AE2-47D4-A5FF-0CFEA24F1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B5FEC-B093-4952-B4BB-4F06B876CF09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AD3FA-E686-4A3B-85C9-BDC146984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544E6-FB68-4ACC-BF33-A0B9F5EF028A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A2185-D4E6-4328-A435-C4B9AF5E3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0E9C9-AE7A-43D2-B7D7-0712DF42EF10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EAE70-0101-4436-9ADD-A9AA7B686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26DE5-658A-41F3-A39C-FBE2499C66EC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705E4-84F6-458C-878F-38E5F771F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79F46-D18D-4789-9D04-B6A6AAB236BC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DA2AC-34EB-4154-A55D-2CFE0530F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2D681-6DFA-41B5-AF3F-27F860DFFE6D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7119B-C725-41D5-8C56-868BFF524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8746B08F-D6DC-4E2D-BD4A-CB2C7EB4C62B}" type="datetimeFigureOut">
              <a:rPr lang="en-US"/>
              <a:pPr>
                <a:defRPr/>
              </a:pPr>
              <a:t>7/6/2019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CC68DC35-4825-4B8C-ABBF-197DF74BB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77" r:id="rId3"/>
    <p:sldLayoutId id="2147483676" r:id="rId4"/>
    <p:sldLayoutId id="2147483675" r:id="rId5"/>
    <p:sldLayoutId id="2147483674" r:id="rId6"/>
    <p:sldLayoutId id="2147483673" r:id="rId7"/>
    <p:sldLayoutId id="2147483672" r:id="rId8"/>
    <p:sldLayoutId id="2147483671" r:id="rId9"/>
    <p:sldLayoutId id="2147483670" r:id="rId10"/>
    <p:sldLayoutId id="2147483669" r:id="rId11"/>
    <p:sldLayoutId id="2147483680" r:id="rId12"/>
    <p:sldLayoutId id="2147483668" r:id="rId13"/>
    <p:sldLayoutId id="2147483681" r:id="rId14"/>
    <p:sldLayoutId id="2147483667" r:id="rId15"/>
    <p:sldLayoutId id="2147483666" r:id="rId16"/>
    <p:sldLayoutId id="2147483665" r:id="rId17"/>
    <p:sldLayoutId id="2147483664" r:id="rId1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475" y="4941888"/>
            <a:ext cx="8534400" cy="15382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 cap="none" smtClean="0">
                <a:ln>
                  <a:noFill/>
                </a:ln>
              </a:rPr>
              <a:t>BRYAN B. KAGAN, DPM, MCSFS, DASFP</a:t>
            </a:r>
            <a:br>
              <a:rPr lang="en-US" sz="2000" cap="none" smtClean="0">
                <a:ln>
                  <a:noFill/>
                </a:ln>
              </a:rPr>
            </a:br>
            <a:r>
              <a:rPr lang="en-US" sz="2000" cap="none" smtClean="0">
                <a:ln>
                  <a:noFill/>
                </a:ln>
              </a:rPr>
              <a:t>DEPARTMENT OF COMMUNITY MEDICINE</a:t>
            </a:r>
            <a:br>
              <a:rPr lang="en-US" sz="2000" cap="none" smtClean="0">
                <a:ln>
                  <a:noFill/>
                </a:ln>
              </a:rPr>
            </a:br>
            <a:r>
              <a:rPr lang="en-US" sz="2000" cap="none" smtClean="0">
                <a:ln>
                  <a:noFill/>
                </a:ln>
              </a:rPr>
              <a:t>NYCPM 2017                                                           BBK©2017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684213" y="685800"/>
            <a:ext cx="8534400" cy="3789363"/>
          </a:xfrm>
        </p:spPr>
        <p:txBody>
          <a:bodyPr/>
          <a:lstStyle/>
          <a:p>
            <a:pPr eaLnBrk="1" hangingPunct="1"/>
            <a:r>
              <a:rPr lang="en-US" sz="5400" dirty="0" smtClean="0"/>
              <a:t>      ESSENTIALS OF        </a:t>
            </a:r>
          </a:p>
          <a:p>
            <a:pPr eaLnBrk="1" hangingPunct="1"/>
            <a:r>
              <a:rPr lang="en-US" sz="5400" dirty="0" smtClean="0"/>
              <a:t>   FORENSIC </a:t>
            </a:r>
            <a:r>
              <a:rPr lang="en-US" sz="5400" dirty="0" smtClean="0"/>
              <a:t>PODIATRY</a:t>
            </a:r>
          </a:p>
          <a:p>
            <a:pPr eaLnBrk="1" hangingPunct="1"/>
            <a:r>
              <a:rPr lang="en-US" sz="5400"/>
              <a:t> </a:t>
            </a:r>
            <a:r>
              <a:rPr lang="en-US" sz="5400" smtClean="0"/>
              <a:t>  Unit 1 Part 1</a:t>
            </a:r>
            <a:endParaRPr lang="en-US" sz="5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789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5575" y="0"/>
            <a:ext cx="12347575" cy="719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3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Unit 1</a:t>
            </a:r>
            <a:endParaRPr lang="en-US" sz="2800" dirty="0"/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684213" y="1225550"/>
            <a:ext cx="8534400" cy="5019675"/>
          </a:xfrm>
        </p:spPr>
        <p:txBody>
          <a:bodyPr/>
          <a:lstStyle/>
          <a:p>
            <a:pPr eaLnBrk="1" hangingPunct="1"/>
            <a:r>
              <a:rPr lang="en-US" sz="3600" smtClean="0"/>
              <a:t>Introduction to Forensic Podiatry</a:t>
            </a:r>
          </a:p>
          <a:p>
            <a:pPr eaLnBrk="1" hangingPunct="1"/>
            <a:r>
              <a:rPr lang="en-US" sz="2800" smtClean="0"/>
              <a:t>Definition</a:t>
            </a:r>
          </a:p>
          <a:p>
            <a:pPr eaLnBrk="1" hangingPunct="1"/>
            <a:r>
              <a:rPr lang="en-US" sz="2800" smtClean="0"/>
              <a:t>Background</a:t>
            </a:r>
          </a:p>
          <a:p>
            <a:pPr eaLnBrk="1" hangingPunct="1"/>
            <a:r>
              <a:rPr lang="en-US" sz="2800" smtClean="0"/>
              <a:t>Duties and Responsibility</a:t>
            </a:r>
          </a:p>
          <a:p>
            <a:pPr eaLnBrk="1" hangingPunct="1"/>
            <a:r>
              <a:rPr lang="en-US" sz="2800" smtClean="0"/>
              <a:t>Education and Training</a:t>
            </a:r>
          </a:p>
          <a:p>
            <a:pPr eaLnBrk="1" hangingPunct="1"/>
            <a:r>
              <a:rPr lang="en-US" sz="2800" smtClean="0"/>
              <a:t>Crime Scene Investigation</a:t>
            </a:r>
          </a:p>
          <a:p>
            <a:pPr eaLnBrk="1" hangingPunct="1"/>
            <a:r>
              <a:rPr lang="en-US" sz="2800" b="1" i="1" smtClean="0"/>
              <a:t>METHODOLOGY  ACE-V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5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813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91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017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0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856288"/>
            <a:ext cx="1673225" cy="68103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Unit 2</a:t>
            </a:r>
            <a:endParaRPr lang="en-US" sz="2800" dirty="0"/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684213" y="685800"/>
            <a:ext cx="8534400" cy="5170488"/>
          </a:xfrm>
        </p:spPr>
        <p:txBody>
          <a:bodyPr/>
          <a:lstStyle/>
          <a:p>
            <a:pPr eaLnBrk="1" hangingPunct="1"/>
            <a:r>
              <a:rPr lang="en-US" sz="2800" smtClean="0"/>
              <a:t>Foot Measurements</a:t>
            </a:r>
          </a:p>
          <a:p>
            <a:pPr eaLnBrk="1" hangingPunct="1"/>
            <a:r>
              <a:rPr lang="en-US" sz="2800" smtClean="0"/>
              <a:t>Methods of Measurement</a:t>
            </a:r>
          </a:p>
          <a:p>
            <a:pPr eaLnBrk="1" hangingPunct="1"/>
            <a:r>
              <a:rPr lang="en-US" sz="2800" smtClean="0"/>
              <a:t>Photographs</a:t>
            </a:r>
          </a:p>
          <a:p>
            <a:pPr eaLnBrk="1" hangingPunct="1"/>
            <a:r>
              <a:rPr lang="en-US" sz="2800" smtClean="0"/>
              <a:t>Insoles</a:t>
            </a:r>
          </a:p>
          <a:p>
            <a:pPr eaLnBrk="1" hangingPunct="1"/>
            <a:r>
              <a:rPr lang="en-US" sz="2800" smtClean="0"/>
              <a:t>Lighting</a:t>
            </a:r>
          </a:p>
          <a:p>
            <a:pPr eaLnBrk="1" hangingPunct="1"/>
            <a:r>
              <a:rPr lang="en-US" sz="2800" b="1" i="1" u="sng" smtClean="0"/>
              <a:t>C</a:t>
            </a:r>
            <a:r>
              <a:rPr lang="en-US" sz="2800" smtClean="0"/>
              <a:t>omparison of A</a:t>
            </a:r>
            <a:r>
              <a:rPr lang="en-US" sz="2800" b="1" i="1" u="sng" smtClean="0"/>
              <a:t>C</a:t>
            </a:r>
            <a:r>
              <a:rPr lang="en-US" sz="2800" smtClean="0"/>
              <a:t>E-V</a:t>
            </a:r>
          </a:p>
          <a:p>
            <a:pPr eaLnBrk="1" hangingPunct="1"/>
            <a:r>
              <a:rPr lang="en-US" sz="2800" smtClean="0"/>
              <a:t>Discussion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222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325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427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529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632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5" descr="Mummy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121150" y="0"/>
            <a:ext cx="4141788" cy="68580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5"/>
          <p:cNvSpPr>
            <a:spLocks noGrp="1"/>
          </p:cNvSpPr>
          <p:nvPr>
            <p:ph type="title"/>
          </p:nvPr>
        </p:nvSpPr>
        <p:spPr bwMode="auto">
          <a:xfrm>
            <a:off x="736600" y="6553200"/>
            <a:ext cx="8534400" cy="3048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endParaRPr lang="en-US" sz="3200" cap="none" smtClean="0">
              <a:ln>
                <a:noFill/>
              </a:ln>
            </a:endParaRPr>
          </a:p>
        </p:txBody>
      </p:sp>
      <p:pic>
        <p:nvPicPr>
          <p:cNvPr id="58370" name="Picture 8" descr="Genetic Print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442075" cy="6858000"/>
          </a:xfrm>
        </p:spPr>
      </p:pic>
      <p:pic>
        <p:nvPicPr>
          <p:cNvPr id="58371" name="Picture 9" descr="Genetic Print 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510338" y="0"/>
            <a:ext cx="5681662" cy="68580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93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041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4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5797550"/>
            <a:ext cx="8534400" cy="8763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Unit 3</a:t>
            </a:r>
            <a:endParaRPr lang="en-US" sz="2800" dirty="0"/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684213" y="685800"/>
            <a:ext cx="8534400" cy="4897438"/>
          </a:xfrm>
        </p:spPr>
        <p:txBody>
          <a:bodyPr/>
          <a:lstStyle/>
          <a:p>
            <a:pPr eaLnBrk="1" hangingPunct="1"/>
            <a:r>
              <a:rPr lang="en-US" sz="2800" smtClean="0"/>
              <a:t>Barefoot/ Sock Clad Analysis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Practical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246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4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349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5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55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758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86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96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065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6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168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27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270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5953125"/>
            <a:ext cx="8534400" cy="7413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Unit 4</a:t>
            </a:r>
            <a:endParaRPr lang="en-US" sz="2800" dirty="0"/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684213" y="685800"/>
            <a:ext cx="8534400" cy="4703763"/>
          </a:xfrm>
        </p:spPr>
        <p:txBody>
          <a:bodyPr/>
          <a:lstStyle/>
          <a:p>
            <a:pPr eaLnBrk="1" hangingPunct="1"/>
            <a:r>
              <a:rPr lang="en-US" sz="2800" smtClean="0"/>
              <a:t>Insole Analysis</a:t>
            </a:r>
          </a:p>
          <a:p>
            <a:pPr eaLnBrk="1" hangingPunct="1"/>
            <a:r>
              <a:rPr lang="en-US" sz="2800" smtClean="0"/>
              <a:t>Shoe Gear Analysis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Practical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373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47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577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680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782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885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98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987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3" y="6518275"/>
            <a:ext cx="8534400" cy="1762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0898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81038"/>
            <a:ext cx="5808663" cy="5038725"/>
          </a:xfrm>
        </p:spPr>
      </p:pic>
      <p:pic>
        <p:nvPicPr>
          <p:cNvPr id="80899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808663" y="681038"/>
            <a:ext cx="6383337" cy="5038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192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29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294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5934075"/>
            <a:ext cx="3713162" cy="7794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Unit 5</a:t>
            </a:r>
            <a:endParaRPr lang="en-US" sz="2800" dirty="0"/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684213" y="685800"/>
            <a:ext cx="8534400" cy="5073650"/>
          </a:xfrm>
        </p:spPr>
        <p:txBody>
          <a:bodyPr/>
          <a:lstStyle/>
          <a:p>
            <a:pPr eaLnBrk="1" hangingPunct="1"/>
            <a:r>
              <a:rPr lang="en-US" sz="2800" smtClean="0"/>
              <a:t>Dynamic Gait Pattern Analysis</a:t>
            </a:r>
          </a:p>
          <a:p>
            <a:pPr eaLnBrk="1" hangingPunct="1"/>
            <a:r>
              <a:rPr lang="en-US" sz="2800" b="1" i="1" u="sng" smtClean="0"/>
              <a:t>E</a:t>
            </a:r>
            <a:r>
              <a:rPr lang="en-US" sz="2800" smtClean="0"/>
              <a:t>valuation of AC</a:t>
            </a:r>
            <a:r>
              <a:rPr lang="en-US" sz="2800" b="1" i="1" u="sng" smtClean="0"/>
              <a:t>E</a:t>
            </a:r>
            <a:r>
              <a:rPr lang="en-US" sz="2800" smtClean="0"/>
              <a:t>-V</a:t>
            </a:r>
          </a:p>
          <a:p>
            <a:pPr eaLnBrk="1" hangingPunct="1"/>
            <a:r>
              <a:rPr lang="en-US" sz="2800" smtClean="0"/>
              <a:t>Methodology [Levels of Certainty I-V]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Practical Exercises and Discussion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39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397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49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49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60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601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0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704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80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806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909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0114" name="Content Placeholder 5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5" name="Content Placeholder 6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011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1138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155575" y="0"/>
            <a:ext cx="6283325" cy="6858000"/>
          </a:xfrm>
        </p:spPr>
      </p:pic>
      <p:pic>
        <p:nvPicPr>
          <p:cNvPr id="91139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808663" y="0"/>
            <a:ext cx="6383337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3186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563563"/>
            <a:ext cx="6127750" cy="5430837"/>
          </a:xfrm>
        </p:spPr>
      </p:pic>
      <p:pic>
        <p:nvPicPr>
          <p:cNvPr id="9318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808663" y="563563"/>
            <a:ext cx="6383337" cy="5430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4210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5953125"/>
            <a:ext cx="1708150" cy="7413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Unit 6</a:t>
            </a:r>
            <a:endParaRPr lang="en-US" sz="2800" dirty="0"/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684213" y="685800"/>
            <a:ext cx="8534400" cy="4975225"/>
          </a:xfrm>
        </p:spPr>
        <p:txBody>
          <a:bodyPr/>
          <a:lstStyle/>
          <a:p>
            <a:pPr eaLnBrk="1" hangingPunct="1"/>
            <a:r>
              <a:rPr lang="en-US" sz="2800" b="1" i="1" u="sng" smtClean="0"/>
              <a:t>V</a:t>
            </a:r>
            <a:r>
              <a:rPr lang="en-US" sz="2800" smtClean="0"/>
              <a:t>erification of ACE-</a:t>
            </a:r>
            <a:r>
              <a:rPr lang="en-US" sz="2800" b="1" i="1" u="sng" smtClean="0"/>
              <a:t>V</a:t>
            </a:r>
          </a:p>
          <a:p>
            <a:pPr eaLnBrk="1" hangingPunct="1"/>
            <a:r>
              <a:rPr lang="en-US" sz="2800" smtClean="0"/>
              <a:t>Expert Witness Preparation</a:t>
            </a:r>
          </a:p>
          <a:p>
            <a:pPr eaLnBrk="1" hangingPunct="1"/>
            <a:r>
              <a:rPr lang="en-US" sz="2800" smtClean="0"/>
              <a:t>Expert Testimony  [Frye and Daubert]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Discussion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5234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5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523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71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6258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59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626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7282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7283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728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8306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7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830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9330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9331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933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0354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5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035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378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1379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138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402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3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240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426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7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342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5894388"/>
            <a:ext cx="2292350" cy="8001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Unit 7</a:t>
            </a:r>
            <a:endParaRPr lang="en-US" sz="2800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684213" y="214313"/>
            <a:ext cx="9296400" cy="5368925"/>
          </a:xfrm>
        </p:spPr>
        <p:txBody>
          <a:bodyPr/>
          <a:lstStyle/>
          <a:p>
            <a:pPr eaLnBrk="1" hangingPunct="1"/>
            <a:r>
              <a:rPr lang="en-US" sz="2800" smtClean="0"/>
              <a:t>Forms</a:t>
            </a:r>
          </a:p>
          <a:p>
            <a:pPr eaLnBrk="1" hangingPunct="1"/>
            <a:r>
              <a:rPr lang="en-US" sz="2800" smtClean="0"/>
              <a:t>Review of Forensic Podiatry Essentials</a:t>
            </a:r>
          </a:p>
          <a:p>
            <a:pPr eaLnBrk="1" hangingPunct="1"/>
            <a:r>
              <a:rPr lang="en-US" sz="2800" b="1" smtClean="0"/>
              <a:t>“GETTING A FOOTHOLD ON FORENSIC PODIATRY”</a:t>
            </a:r>
          </a:p>
          <a:p>
            <a:pPr eaLnBrk="1" hangingPunct="1"/>
            <a:r>
              <a:rPr lang="en-US" sz="2800" smtClean="0"/>
              <a:t>ForensicWeek Radio Show</a:t>
            </a:r>
          </a:p>
          <a:p>
            <a:pPr eaLnBrk="1" hangingPunct="1"/>
            <a:r>
              <a:rPr lang="en-US" sz="2800" smtClean="0"/>
              <a:t>Host: Tom Mauriello</a:t>
            </a:r>
          </a:p>
          <a:p>
            <a:pPr eaLnBrk="1" hangingPunct="1"/>
            <a:r>
              <a:rPr lang="en-US" sz="2800" smtClean="0"/>
              <a:t>Guests: Drs. Wesley Vernon and Jeremy Walker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Discussion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74625"/>
            <a:ext cx="8534400" cy="14017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FINAL EXAM       8</a:t>
            </a:r>
            <a:r>
              <a:rPr lang="en-US" baseline="30000" dirty="0" smtClean="0"/>
              <a:t>th</a:t>
            </a:r>
            <a:r>
              <a:rPr lang="en-US" dirty="0" smtClean="0"/>
              <a:t> Week</a:t>
            </a:r>
            <a:endParaRPr lang="en-US" dirty="0"/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428625" y="1814513"/>
            <a:ext cx="9844088" cy="4760912"/>
          </a:xfrm>
        </p:spPr>
        <p:txBody>
          <a:bodyPr/>
          <a:lstStyle/>
          <a:p>
            <a:pPr eaLnBrk="1" hangingPunct="1"/>
            <a:r>
              <a:rPr lang="en-US" sz="2800" smtClean="0"/>
              <a:t>Grade Breakdown</a:t>
            </a:r>
          </a:p>
          <a:p>
            <a:pPr eaLnBrk="1" hangingPunct="1"/>
            <a:r>
              <a:rPr lang="en-US" sz="2800" smtClean="0"/>
              <a:t>CLASS ATTENDANCE/ASSIGNMENTS     </a:t>
            </a:r>
            <a:r>
              <a:rPr lang="en-US" sz="2800" b="1" smtClean="0"/>
              <a:t>10%</a:t>
            </a:r>
          </a:p>
          <a:p>
            <a:pPr eaLnBrk="1" hangingPunct="1"/>
            <a:r>
              <a:rPr lang="en-US" sz="2800" smtClean="0"/>
              <a:t>Part 1 – (25 Questions)     45 minutes    </a:t>
            </a:r>
            <a:r>
              <a:rPr lang="en-US" sz="2800" b="1" smtClean="0"/>
              <a:t>40%</a:t>
            </a:r>
          </a:p>
          <a:p>
            <a:pPr eaLnBrk="1" hangingPunct="1"/>
            <a:r>
              <a:rPr lang="en-US" sz="2800" smtClean="0"/>
              <a:t>Part 2 – (Practical)            60 minutes    </a:t>
            </a:r>
            <a:r>
              <a:rPr lang="en-US" sz="2800" b="1" smtClean="0"/>
              <a:t>50%</a:t>
            </a:r>
            <a:r>
              <a:rPr lang="en-US" sz="2800" smtClean="0"/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195</TotalTime>
  <Words>175</Words>
  <Application>Microsoft Office PowerPoint</Application>
  <PresentationFormat>Widescreen</PresentationFormat>
  <Paragraphs>58</Paragraphs>
  <Slides>78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3" baseType="lpstr">
      <vt:lpstr>Arial</vt:lpstr>
      <vt:lpstr>Calibri</vt:lpstr>
      <vt:lpstr>Century Gothic</vt:lpstr>
      <vt:lpstr>Wingdings 3</vt:lpstr>
      <vt:lpstr>Slice</vt:lpstr>
      <vt:lpstr>BRYAN B. KAGAN, DPM, MCSFS, DASFP DEPARTMENT OF COMMUNITY MEDICINE NYCPM 2017                                                           BBK©2017</vt:lpstr>
      <vt:lpstr>Unit 1</vt:lpstr>
      <vt:lpstr>Unit 2</vt:lpstr>
      <vt:lpstr>Unit 3</vt:lpstr>
      <vt:lpstr>Unit 4</vt:lpstr>
      <vt:lpstr>Unit 5</vt:lpstr>
      <vt:lpstr>Unit 6</vt:lpstr>
      <vt:lpstr>Unit 7</vt:lpstr>
      <vt:lpstr>FINAL EXAM       8th Week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KAGAN</dc:creator>
  <cp:lastModifiedBy>Dr. Nirenberg</cp:lastModifiedBy>
  <cp:revision>27</cp:revision>
  <dcterms:created xsi:type="dcterms:W3CDTF">2017-03-09T00:41:17Z</dcterms:created>
  <dcterms:modified xsi:type="dcterms:W3CDTF">2019-07-06T17:54:41Z</dcterms:modified>
</cp:coreProperties>
</file>