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3"/>
  </p:handoutMasterIdLst>
  <p:sldIdLst>
    <p:sldId id="256" r:id="rId2"/>
    <p:sldId id="257" r:id="rId3"/>
    <p:sldId id="258" r:id="rId4"/>
    <p:sldId id="259" r:id="rId5"/>
    <p:sldId id="260" r:id="rId6"/>
    <p:sldId id="261" r:id="rId7"/>
    <p:sldId id="262" r:id="rId8"/>
    <p:sldId id="263" r:id="rId9"/>
    <p:sldId id="264" r:id="rId10"/>
    <p:sldId id="296" r:id="rId11"/>
    <p:sldId id="306" r:id="rId12"/>
    <p:sldId id="307" r:id="rId13"/>
    <p:sldId id="265" r:id="rId14"/>
    <p:sldId id="266" r:id="rId15"/>
    <p:sldId id="308" r:id="rId16"/>
    <p:sldId id="267" r:id="rId17"/>
    <p:sldId id="268" r:id="rId18"/>
    <p:sldId id="297" r:id="rId19"/>
    <p:sldId id="269" r:id="rId20"/>
    <p:sldId id="270" r:id="rId21"/>
    <p:sldId id="271" r:id="rId22"/>
    <p:sldId id="272" r:id="rId23"/>
    <p:sldId id="273" r:id="rId24"/>
    <p:sldId id="274" r:id="rId25"/>
    <p:sldId id="275" r:id="rId26"/>
    <p:sldId id="276" r:id="rId27"/>
    <p:sldId id="298" r:id="rId28"/>
    <p:sldId id="277" r:id="rId29"/>
    <p:sldId id="278" r:id="rId30"/>
    <p:sldId id="279" r:id="rId31"/>
    <p:sldId id="299" r:id="rId32"/>
    <p:sldId id="280" r:id="rId33"/>
    <p:sldId id="281" r:id="rId34"/>
    <p:sldId id="282" r:id="rId35"/>
    <p:sldId id="283" r:id="rId36"/>
    <p:sldId id="284" r:id="rId37"/>
    <p:sldId id="285" r:id="rId38"/>
    <p:sldId id="300" r:id="rId39"/>
    <p:sldId id="295" r:id="rId40"/>
    <p:sldId id="301" r:id="rId41"/>
    <p:sldId id="302" r:id="rId42"/>
    <p:sldId id="286" r:id="rId43"/>
    <p:sldId id="290" r:id="rId44"/>
    <p:sldId id="291" r:id="rId45"/>
    <p:sldId id="292" r:id="rId46"/>
    <p:sldId id="293" r:id="rId47"/>
    <p:sldId id="294" r:id="rId48"/>
    <p:sldId id="287" r:id="rId49"/>
    <p:sldId id="288" r:id="rId50"/>
    <p:sldId id="289" r:id="rId51"/>
    <p:sldId id="303" r:id="rId5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102" y="-22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3E844E7-9921-4D7D-81FB-D97E1471E6BC}" type="datetimeFigureOut">
              <a:rPr lang="en-US"/>
              <a:pPr>
                <a:defRPr/>
              </a:pPr>
              <a:t>8/9/2015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623FDD-60C6-41AE-8A4F-B3DD6D29976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39CF430-9982-4895-9691-9931F2C9C39F}" type="datetimeFigureOut">
              <a:rPr lang="en-US"/>
              <a:pPr>
                <a:defRPr/>
              </a:pPr>
              <a:t>8/9/2015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A24B30-D16A-4BE9-8757-B15BCC0E9C2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3795" y="5108728"/>
            <a:ext cx="10365998"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29C144-ECE7-4FE0-ADBD-D45BA6A2C3E1}" type="datetimeFigureOut">
              <a:rPr lang="en-US"/>
              <a:pPr>
                <a:defRPr/>
              </a:pPr>
              <a:t>8/9/2015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7EBA56-95A1-482A-B55F-7550F0B98E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844369-5122-40DD-9E78-376FE8AA9743}" type="datetimeFigureOut">
              <a:rPr lang="en-US"/>
              <a:pPr>
                <a:defRPr/>
              </a:pPr>
              <a:t>8/9/2015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B944F2-9962-458D-9086-60B1125799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0"/>
          <p:cNvSpPr txBox="1"/>
          <p:nvPr/>
        </p:nvSpPr>
        <p:spPr>
          <a:xfrm>
            <a:off x="836613" y="7350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12"/>
          <p:cNvSpPr txBox="1"/>
          <p:nvPr/>
        </p:nvSpPr>
        <p:spPr>
          <a:xfrm>
            <a:off x="10658475" y="2971800"/>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pPr>
              <a:defRPr/>
            </a:pPr>
            <a:fld id="{252FBAC7-1106-47B1-B777-623F6990B872}" type="datetimeFigureOut">
              <a:rPr lang="en-US"/>
              <a:pPr>
                <a:defRPr/>
              </a:pPr>
              <a:t>8/9/2015</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B39371C-7299-4B8A-8898-B1E6837DA48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C57DB2-A2AE-410F-9388-9FC96784FAC3}" type="datetimeFigureOut">
              <a:rPr lang="en-US"/>
              <a:pPr>
                <a:defRPr/>
              </a:pPr>
              <a:t>8/9/2015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13CE2B-B341-4CA5-B5D9-62E85E59373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fld id="{DF680BA4-AA76-4FFD-BF7E-6E4FA5282C21}" type="datetimeFigureOut">
              <a:rPr lang="en-US"/>
              <a:pPr>
                <a:defRPr/>
              </a:pPr>
              <a:t>8/9/2015</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55CF250-31C0-42BE-87D5-0C82B7C3A6C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913795" y="4772161"/>
            <a:ext cx="3298955" cy="101903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441348" y="4772160"/>
            <a:ext cx="3300336" cy="101903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973298" y="4772161"/>
            <a:ext cx="3294258" cy="1019037"/>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fld id="{25B301E3-C55C-4798-8D50-57B9E0EC74E8}" type="datetimeFigureOut">
              <a:rPr lang="en-US"/>
              <a:pPr>
                <a:defRPr/>
              </a:pPr>
              <a:t>8/9/2015</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A8944E86-70A6-4F5D-9265-BBF34AA38AB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658796D-6C8B-4026-8FD4-9DAA22A287AC}" type="datetimeFigureOut">
              <a:rPr lang="en-US"/>
              <a:pPr>
                <a:defRPr/>
              </a:pPr>
              <a:t>8/9/2015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9087D3-3B70-4624-9F51-A9171125D85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6EB8AF-5523-4755-9BF9-281A01E7113D}" type="datetimeFigureOut">
              <a:rPr lang="en-US"/>
              <a:pPr>
                <a:defRPr/>
              </a:pPr>
              <a:t>8/9/2015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08A3DB-AB7F-4115-90E2-F8445DFAA19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536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E51BA090-178C-46EF-870D-BF82203FF7C3}" type="datetimeFigureOut">
              <a:rPr lang="en-US"/>
              <a:pPr>
                <a:defRPr/>
              </a:pPr>
              <a:t>8/9/2015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8F0C20-B24E-4246-88CC-60AC19E0450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53675" cy="1325563"/>
          </a:xfrm>
        </p:spPr>
        <p:txBody>
          <a:bodyPr/>
          <a:lstStyle/>
          <a:p>
            <a:r>
              <a:rPr lang="en-US"/>
              <a:t>Click to edit Master title style</a:t>
            </a:r>
          </a:p>
        </p:txBody>
      </p:sp>
      <p:sp>
        <p:nvSpPr>
          <p:cNvPr id="3" name="Text Placeholder 2"/>
          <p:cNvSpPr>
            <a:spLocks noGrp="1"/>
          </p:cNvSpPr>
          <p:nvPr>
            <p:ph type="body" sz="half" idx="1"/>
          </p:nvPr>
        </p:nvSpPr>
        <p:spPr>
          <a:xfrm>
            <a:off x="914400" y="2095500"/>
            <a:ext cx="5100638"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2095500"/>
            <a:ext cx="5100637"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04D04B0-BF54-4968-9A65-2C6C719C7BC0}" type="datetimeFigureOut">
              <a:rPr lang="en-US"/>
              <a:pPr>
                <a:defRPr/>
              </a:pPr>
              <a:t>8/9/2015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33AD6A-38DD-4D92-866C-81FA3FC00F4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1C037A-0F08-481D-BA68-2D372A5BF1D9}" type="datetimeFigureOut">
              <a:rPr lang="en-US"/>
              <a:pPr>
                <a:defRPr/>
              </a:pPr>
              <a:t>8/9/2015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0B4E4-A49D-4546-B7E7-5CDF6A3574E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53675" cy="1325563"/>
          </a:xfrm>
        </p:spPr>
        <p:txBody>
          <a:bodyPr/>
          <a:lstStyle/>
          <a:p>
            <a:r>
              <a:rPr lang="en-US"/>
              <a:t>Click to edit Master title style</a:t>
            </a:r>
          </a:p>
        </p:txBody>
      </p:sp>
      <p:sp>
        <p:nvSpPr>
          <p:cNvPr id="3" name="Content Placeholder 2"/>
          <p:cNvSpPr>
            <a:spLocks noGrp="1"/>
          </p:cNvSpPr>
          <p:nvPr>
            <p:ph sz="half" idx="1"/>
          </p:nvPr>
        </p:nvSpPr>
        <p:spPr>
          <a:xfrm>
            <a:off x="914400" y="2095500"/>
            <a:ext cx="5100638"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67438" y="2095500"/>
            <a:ext cx="5100637" cy="177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67438" y="4019550"/>
            <a:ext cx="5100637" cy="177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7678738" y="5883275"/>
            <a:ext cx="2743200" cy="365125"/>
          </a:xfrm>
        </p:spPr>
        <p:txBody>
          <a:bodyPr/>
          <a:lstStyle>
            <a:lvl1pPr>
              <a:defRPr/>
            </a:lvl1pPr>
          </a:lstStyle>
          <a:p>
            <a:pPr>
              <a:defRPr/>
            </a:pPr>
            <a:fld id="{C513AAFC-E910-458A-87A3-0269313BD3B3}" type="datetimeFigureOut">
              <a:rPr lang="en-US"/>
              <a:pPr>
                <a:defRPr/>
              </a:pPr>
              <a:t>8/9/2015</a:t>
            </a:fld>
            <a:endParaRPr lang="en-US"/>
          </a:p>
        </p:txBody>
      </p:sp>
      <p:sp>
        <p:nvSpPr>
          <p:cNvPr id="7" name="Footer Placeholder 6"/>
          <p:cNvSpPr>
            <a:spLocks noGrp="1"/>
          </p:cNvSpPr>
          <p:nvPr>
            <p:ph type="ftr" sz="quarter" idx="11"/>
          </p:nvPr>
        </p:nvSpPr>
        <p:spPr>
          <a:xfrm>
            <a:off x="914400" y="5883275"/>
            <a:ext cx="6672263" cy="365125"/>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10514013" y="5883275"/>
            <a:ext cx="754062" cy="365125"/>
          </a:xfrm>
        </p:spPr>
        <p:txBody>
          <a:bodyPr/>
          <a:lstStyle>
            <a:lvl1pPr>
              <a:defRPr/>
            </a:lvl1pPr>
          </a:lstStyle>
          <a:p>
            <a:pPr>
              <a:defRPr/>
            </a:pPr>
            <a:fld id="{1023A9B0-D7EB-4B2B-8B21-5F8179D5CD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57FFC2-BDB9-4B8F-8F87-96994AAFD8E0}" type="datetimeFigureOut">
              <a:rPr lang="en-US"/>
              <a:pPr>
                <a:defRPr/>
              </a:pPr>
              <a:t>8/9/2015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DB2288-4D94-448F-B9A9-50C1FAC7194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2B1724C-E31F-45E2-AFF7-251A718BF356}" type="datetimeFigureOut">
              <a:rPr lang="en-US"/>
              <a:pPr>
                <a:defRPr/>
              </a:pPr>
              <a:t>8/9/2015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1077F6-09A0-4A63-B323-8092735E84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2C21408-68A3-4BE8-A4C4-BDA8D5D731A4}" type="datetimeFigureOut">
              <a:rPr lang="en-US"/>
              <a:pPr>
                <a:defRPr/>
              </a:pPr>
              <a:t>8/9/2015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5EDCF-CD42-4A3B-86CC-918A7C5362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8472937-C6B4-4843-8A44-32B103D10775}" type="datetimeFigureOut">
              <a:rPr lang="en-US"/>
              <a:pPr>
                <a:defRPr/>
              </a:pPr>
              <a:t>8/9/2015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CF4888-A90C-4387-8FBF-7DC9DA893A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6F7038-1AD2-4B72-B86D-32C25B5B8694}" type="datetimeFigureOut">
              <a:rPr lang="en-US"/>
              <a:pPr>
                <a:defRPr/>
              </a:pPr>
              <a:t>8/9/2015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FB7BFF-FB40-49B8-8477-FDA066B105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9E35B9-FD5B-4FF4-A966-2BFAF4EE2C5D}" type="datetimeFigureOut">
              <a:rPr lang="en-US"/>
              <a:pPr>
                <a:defRPr/>
              </a:pPr>
              <a:t>8/9/2015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6B556B-528A-4093-B251-9A2EDB1AC48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3794" y="2971800"/>
            <a:ext cx="5934950"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6FD295-A2B4-4D50-9459-418E165233A4}" type="datetimeFigureOut">
              <a:rPr lang="en-US"/>
              <a:pPr>
                <a:defRPr/>
              </a:pPr>
              <a:t>8/9/2015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A44868-F447-4BE9-AC79-B77329ACE9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09600"/>
            <a:ext cx="1035367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095500"/>
            <a:ext cx="10353675" cy="3695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cs typeface="+mn-cs"/>
              </a:defRPr>
            </a:lvl1pPr>
          </a:lstStyle>
          <a:p>
            <a:pPr>
              <a:defRPr/>
            </a:pPr>
            <a:fld id="{63F998AF-326D-4CFB-BF48-891292F55204}" type="datetimeFigureOut">
              <a:rPr lang="en-US"/>
              <a:pPr>
                <a:defRPr/>
              </a:pPr>
              <a:t>8/9/2015</a:t>
            </a:fld>
            <a:endParaRPr lang="en-US"/>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514013" y="5883275"/>
            <a:ext cx="754062"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cs typeface="+mn-cs"/>
              </a:defRPr>
            </a:lvl1pPr>
          </a:lstStyle>
          <a:p>
            <a:pPr>
              <a:defRPr/>
            </a:pPr>
            <a:fld id="{96FA1842-9530-47CA-AFE5-8598EF23AA7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9" r:id="rId1"/>
    <p:sldLayoutId id="2147483678" r:id="rId2"/>
    <p:sldLayoutId id="2147483677" r:id="rId3"/>
    <p:sldLayoutId id="2147483676" r:id="rId4"/>
    <p:sldLayoutId id="2147483675" r:id="rId5"/>
    <p:sldLayoutId id="2147483674" r:id="rId6"/>
    <p:sldLayoutId id="2147483673" r:id="rId7"/>
    <p:sldLayoutId id="2147483672" r:id="rId8"/>
    <p:sldLayoutId id="2147483671" r:id="rId9"/>
    <p:sldLayoutId id="2147483670" r:id="rId10"/>
    <p:sldLayoutId id="2147483669" r:id="rId11"/>
    <p:sldLayoutId id="2147483681" r:id="rId12"/>
    <p:sldLayoutId id="2147483668" r:id="rId13"/>
    <p:sldLayoutId id="2147483667" r:id="rId14"/>
    <p:sldLayoutId id="2147483666" r:id="rId15"/>
    <p:sldLayoutId id="2147483665" r:id="rId16"/>
    <p:sldLayoutId id="2147483664" r:id="rId17"/>
    <p:sldLayoutId id="2147483663" r:id="rId18"/>
    <p:sldLayoutId id="2147483662" r:id="rId19"/>
    <p:sldLayoutId id="2147483680" r:id="rId20"/>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itchFamily="18" charset="0"/>
        </a:defRPr>
      </a:lvl5pPr>
      <a:lvl6pPr marL="457200" algn="ctr" rtl="0" fontAlgn="base">
        <a:lnSpc>
          <a:spcPct val="90000"/>
        </a:lnSpc>
        <a:spcBef>
          <a:spcPct val="0"/>
        </a:spcBef>
        <a:spcAft>
          <a:spcPct val="0"/>
        </a:spcAft>
        <a:defRPr sz="3400" b="1">
          <a:solidFill>
            <a:schemeClr val="tx1"/>
          </a:solidFill>
          <a:latin typeface="Bookman Old Style" pitchFamily="18" charset="0"/>
        </a:defRPr>
      </a:lvl6pPr>
      <a:lvl7pPr marL="914400" algn="ctr" rtl="0" fontAlgn="base">
        <a:lnSpc>
          <a:spcPct val="90000"/>
        </a:lnSpc>
        <a:spcBef>
          <a:spcPct val="0"/>
        </a:spcBef>
        <a:spcAft>
          <a:spcPct val="0"/>
        </a:spcAft>
        <a:defRPr sz="3400" b="1">
          <a:solidFill>
            <a:schemeClr val="tx1"/>
          </a:solidFill>
          <a:latin typeface="Bookman Old Style" pitchFamily="18" charset="0"/>
        </a:defRPr>
      </a:lvl7pPr>
      <a:lvl8pPr marL="1371600" algn="ctr" rtl="0" fontAlgn="base">
        <a:lnSpc>
          <a:spcPct val="90000"/>
        </a:lnSpc>
        <a:spcBef>
          <a:spcPct val="0"/>
        </a:spcBef>
        <a:spcAft>
          <a:spcPct val="0"/>
        </a:spcAft>
        <a:defRPr sz="3400" b="1">
          <a:solidFill>
            <a:schemeClr val="tx1"/>
          </a:solidFill>
          <a:latin typeface="Bookman Old Style" pitchFamily="18" charset="0"/>
        </a:defRPr>
      </a:lvl8pPr>
      <a:lvl9pPr marL="1828800" algn="ctr" rtl="0" fontAlgn="base">
        <a:lnSpc>
          <a:spcPct val="90000"/>
        </a:lnSpc>
        <a:spcBef>
          <a:spcPct val="0"/>
        </a:spcBef>
        <a:spcAft>
          <a:spcPct val="0"/>
        </a:spcAft>
        <a:defRPr sz="3400" b="1">
          <a:solidFill>
            <a:schemeClr val="tx1"/>
          </a:solidFill>
          <a:latin typeface="Bookman Old Style" pitchFamily="18" charset="0"/>
        </a:defRPr>
      </a:lvl9pPr>
    </p:titleStyle>
    <p:bodyStyle>
      <a:lvl1pPr marL="228600" indent="-228600" algn="l" rtl="0" eaLnBrk="0" fontAlgn="base" hangingPunct="0">
        <a:lnSpc>
          <a:spcPct val="120000"/>
        </a:lnSpc>
        <a:spcBef>
          <a:spcPts val="1000"/>
        </a:spcBef>
        <a:spcAft>
          <a:spcPct val="0"/>
        </a:spcAft>
        <a:buFont typeface="Arial"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0.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handresearch.com/diagnostics/palmar-creases-hand-lines-embryology.htm" TargetMode="External"/><Relationship Id="rId2" Type="http://schemas.openxmlformats.org/officeDocument/2006/relationships/hyperlink" Target="https://mackcriminallaw.com/the-science-fingerprints/"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3614738"/>
          </a:xfrm>
        </p:spPr>
        <p:txBody>
          <a:bodyPr/>
          <a:lstStyle/>
          <a:p>
            <a:pPr eaLnBrk="1" fontAlgn="auto" hangingPunct="1">
              <a:spcAft>
                <a:spcPts val="0"/>
              </a:spcAft>
              <a:defRPr/>
            </a:pPr>
            <a:r>
              <a:rPr lang="en-US" sz="4400" dirty="0" smtClean="0"/>
              <a:t>Morphogenesis of Friction Ridge Skin</a:t>
            </a:r>
            <a:endParaRPr lang="en-US" sz="4400" dirty="0"/>
          </a:p>
        </p:txBody>
      </p:sp>
      <p:sp>
        <p:nvSpPr>
          <p:cNvPr id="6" name="Content Placeholder 5"/>
          <p:cNvSpPr>
            <a:spLocks noGrp="1"/>
          </p:cNvSpPr>
          <p:nvPr>
            <p:ph idx="1"/>
          </p:nvPr>
        </p:nvSpPr>
        <p:spPr>
          <a:xfrm>
            <a:off x="838200" y="4146550"/>
            <a:ext cx="9336088" cy="2589213"/>
          </a:xfrm>
        </p:spPr>
        <p:txBody>
          <a:bodyPr>
            <a:normAutofit fontScale="25000" lnSpcReduction="20000"/>
          </a:bodyPr>
          <a:lstStyle/>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r>
              <a:rPr lang="en-US" sz="6400" b="1" dirty="0" smtClean="0"/>
              <a:t>Bryan B. Kagan, DPM</a:t>
            </a:r>
          </a:p>
          <a:p>
            <a:pPr eaLnBrk="1" fontAlgn="auto" hangingPunct="1">
              <a:spcAft>
                <a:spcPts val="0"/>
              </a:spcAft>
              <a:buFont typeface="Arial" panose="020B0604020202020204" pitchFamily="34" charset="0"/>
              <a:buChar char="•"/>
              <a:defRPr/>
            </a:pPr>
            <a:r>
              <a:rPr lang="en-US" sz="4400" dirty="0" smtClean="0"/>
              <a:t>Adjunct Instructor- Forensic Podiatry</a:t>
            </a:r>
          </a:p>
          <a:p>
            <a:pPr eaLnBrk="1" fontAlgn="auto" hangingPunct="1">
              <a:spcAft>
                <a:spcPts val="0"/>
              </a:spcAft>
              <a:buFont typeface="Arial" panose="020B0604020202020204" pitchFamily="34" charset="0"/>
              <a:buChar char="•"/>
              <a:defRPr/>
            </a:pPr>
            <a:r>
              <a:rPr lang="en-US" sz="4400" dirty="0" smtClean="0"/>
              <a:t>Department of Community Health and Medicine</a:t>
            </a:r>
          </a:p>
          <a:p>
            <a:pPr eaLnBrk="1" fontAlgn="auto" hangingPunct="1">
              <a:spcAft>
                <a:spcPts val="0"/>
              </a:spcAft>
              <a:buFont typeface="Arial" panose="020B0604020202020204" pitchFamily="34" charset="0"/>
              <a:buChar char="•"/>
              <a:defRPr/>
            </a:pPr>
            <a:r>
              <a:rPr lang="en-US" sz="4400" dirty="0" smtClean="0"/>
              <a:t>New York College of Podiatric Medicine</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8"/>
          <p:cNvSpPr>
            <a:spLocks noGrp="1"/>
          </p:cNvSpPr>
          <p:nvPr>
            <p:ph type="title"/>
          </p:nvPr>
        </p:nvSpPr>
        <p:spPr bwMode="auto"/>
        <p:txBody>
          <a:bodyPr wrap="square" numCol="1" anchorCtr="0" compatLnSpc="1">
            <a:prstTxWarp prst="textNoShape">
              <a:avLst/>
            </a:prstTxWarp>
          </a:bodyPr>
          <a:lstStyle/>
          <a:p>
            <a:r>
              <a:rPr lang="en-US" b="0" cap="none" smtClean="0">
                <a:effectLst/>
              </a:rPr>
              <a:t>The patterns of the loops, arches and whorls assist in creating friction</a:t>
            </a:r>
          </a:p>
        </p:txBody>
      </p:sp>
      <p:pic>
        <p:nvPicPr>
          <p:cNvPr id="31746" name="Content Placeholder 6"/>
          <p:cNvPicPr>
            <a:picLocks noGrp="1" noChangeAspect="1"/>
          </p:cNvPicPr>
          <p:nvPr>
            <p:ph idx="1"/>
          </p:nvPr>
        </p:nvPicPr>
        <p:blipFill>
          <a:blip r:embed="rId2"/>
          <a:srcRect/>
          <a:stretch>
            <a:fillRect/>
          </a:stretch>
        </p:blipFill>
        <p:spPr bwMode="auto">
          <a:xfrm>
            <a:off x="3627438" y="1935163"/>
            <a:ext cx="6161087" cy="45561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8"/>
          <p:cNvSpPr>
            <a:spLocks noGrp="1"/>
          </p:cNvSpPr>
          <p:nvPr>
            <p:ph type="title"/>
          </p:nvPr>
        </p:nvSpPr>
        <p:spPr bwMode="auto"/>
        <p:txBody>
          <a:bodyPr wrap="square" numCol="1" anchorCtr="0" compatLnSpc="1">
            <a:prstTxWarp prst="textNoShape">
              <a:avLst/>
            </a:prstTxWarp>
          </a:bodyPr>
          <a:lstStyle/>
          <a:p>
            <a:r>
              <a:rPr lang="en-US" b="0" cap="none" smtClean="0">
                <a:effectLst/>
              </a:rPr>
              <a:t>The patterns of the loops, arches and whorls assist in creating friction</a:t>
            </a:r>
          </a:p>
        </p:txBody>
      </p:sp>
      <p:pic>
        <p:nvPicPr>
          <p:cNvPr id="32770" name="Picture 8" descr="IMG_0019"/>
          <p:cNvPicPr>
            <a:picLocks noChangeAspect="1" noChangeArrowheads="1"/>
          </p:cNvPicPr>
          <p:nvPr>
            <p:ph idx="1"/>
          </p:nvPr>
        </p:nvPicPr>
        <p:blipFill>
          <a:blip r:embed="rId2"/>
          <a:srcRect/>
          <a:stretch>
            <a:fillRect/>
          </a:stretch>
        </p:blipFill>
        <p:spPr bwMode="auto">
          <a:xfrm>
            <a:off x="1025525" y="2095500"/>
            <a:ext cx="10052050" cy="47625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8"/>
          <p:cNvSpPr>
            <a:spLocks noGrp="1"/>
          </p:cNvSpPr>
          <p:nvPr>
            <p:ph type="title"/>
          </p:nvPr>
        </p:nvSpPr>
        <p:spPr bwMode="auto">
          <a:xfrm>
            <a:off x="914400" y="0"/>
            <a:ext cx="10353675" cy="1035050"/>
          </a:xfrm>
        </p:spPr>
        <p:txBody>
          <a:bodyPr wrap="square" numCol="1" anchorCtr="0" compatLnSpc="1">
            <a:prstTxWarp prst="textNoShape">
              <a:avLst/>
            </a:prstTxWarp>
          </a:bodyPr>
          <a:lstStyle/>
          <a:p>
            <a:r>
              <a:rPr lang="en-US" b="0" cap="none" smtClean="0">
                <a:effectLst/>
              </a:rPr>
              <a:t>The patterns of the loops, arches and whorls assist in creating friction</a:t>
            </a:r>
          </a:p>
        </p:txBody>
      </p:sp>
      <p:pic>
        <p:nvPicPr>
          <p:cNvPr id="33794" name="Picture 5" descr="IMG_0020"/>
          <p:cNvPicPr>
            <a:picLocks noChangeAspect="1" noChangeArrowheads="1"/>
          </p:cNvPicPr>
          <p:nvPr>
            <p:ph idx="1"/>
          </p:nvPr>
        </p:nvPicPr>
        <p:blipFill>
          <a:blip r:embed="rId2"/>
          <a:srcRect/>
          <a:stretch>
            <a:fillRect/>
          </a:stretch>
        </p:blipFill>
        <p:spPr bwMode="auto">
          <a:xfrm>
            <a:off x="1841500" y="1301750"/>
            <a:ext cx="8537575" cy="53387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p:cNvSpPr>
          <p:nvPr>
            <p:ph type="title"/>
          </p:nvPr>
        </p:nvSpPr>
        <p:spPr bwMode="auto">
          <a:xfrm>
            <a:off x="914400" y="609600"/>
            <a:ext cx="10353675" cy="4559300"/>
          </a:xfrm>
        </p:spPr>
        <p:txBody>
          <a:bodyPr wrap="square" numCol="1" anchorCtr="0" compatLnSpc="1">
            <a:prstTxWarp prst="textNoShape">
              <a:avLst/>
            </a:prstTxWarp>
          </a:bodyPr>
          <a:lstStyle/>
          <a:p>
            <a:r>
              <a:rPr lang="en-US" b="0" cap="none" smtClean="0">
                <a:effectLst/>
              </a:rPr>
              <a:t>Pore ducts open on the top of the ridges although the glands are in the dermal layer.</a:t>
            </a:r>
            <a:br>
              <a:rPr lang="en-US" b="0" cap="none" smtClean="0">
                <a:effectLst/>
              </a:rPr>
            </a:br>
            <a:r>
              <a:rPr lang="en-US" b="0" cap="none" smtClean="0">
                <a:effectLst/>
              </a:rPr>
              <a:t/>
            </a:r>
            <a:br>
              <a:rPr lang="en-US" b="0" cap="none" smtClean="0">
                <a:effectLst/>
              </a:rPr>
            </a:br>
            <a:r>
              <a:rPr lang="en-US" b="0" cap="none" smtClean="0">
                <a:effectLst/>
              </a:rPr>
              <a:t>The eccrine (sweat) glands cool the body and dispose of waste increasing moisture which assists in friction</a:t>
            </a:r>
            <a:r>
              <a:rPr lang="en-US" cap="none" smtClean="0">
                <a:effectLst/>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p:cNvSpPr>
          <p:nvPr>
            <p:ph type="title"/>
          </p:nvPr>
        </p:nvSpPr>
        <p:spPr bwMode="auto">
          <a:xfrm>
            <a:off x="914400" y="609600"/>
            <a:ext cx="10353675" cy="5049838"/>
          </a:xfrm>
        </p:spPr>
        <p:txBody>
          <a:bodyPr wrap="square" numCol="1" anchorCtr="0" compatLnSpc="1">
            <a:prstTxWarp prst="textNoShape">
              <a:avLst/>
            </a:prstTxWarp>
          </a:bodyPr>
          <a:lstStyle/>
          <a:p>
            <a:r>
              <a:rPr lang="en-US" b="0" cap="none" smtClean="0">
                <a:effectLst/>
              </a:rPr>
              <a:t>The principle of </a:t>
            </a:r>
            <a:r>
              <a:rPr lang="en-US" cap="none" smtClean="0">
                <a:effectLst/>
              </a:rPr>
              <a:t>UNIQUENESS</a:t>
            </a:r>
            <a:r>
              <a:rPr lang="en-US" b="0" cap="none" smtClean="0">
                <a:effectLst/>
              </a:rPr>
              <a:t> applies to all areas of friction ridge skin and links individuals to crime scenes.</a:t>
            </a:r>
            <a:br>
              <a:rPr lang="en-US" b="0" cap="none" smtClean="0">
                <a:effectLst/>
              </a:rPr>
            </a:br>
            <a:r>
              <a:rPr lang="en-US" b="0" cap="none" smtClean="0">
                <a:effectLst/>
              </a:rPr>
              <a:t/>
            </a:r>
            <a:br>
              <a:rPr lang="en-US" b="0" cap="none" smtClean="0">
                <a:effectLst/>
              </a:rPr>
            </a:br>
            <a:r>
              <a:rPr lang="en-US" b="0" cap="none" smtClean="0">
                <a:effectLst/>
              </a:rPr>
              <a:t>Even though palm prints and foot prints are not readily found or utilized as often as fingerprints…when found they are valuable to assist in the conviction or exoneration of suspects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p:cNvSpPr>
          <p:nvPr>
            <p:ph type="title"/>
          </p:nvPr>
        </p:nvSpPr>
        <p:spPr bwMode="auto">
          <a:xfrm>
            <a:off x="914400" y="171450"/>
            <a:ext cx="10353675" cy="438150"/>
          </a:xfrm>
          <a:noFill/>
        </p:spPr>
        <p:txBody>
          <a:bodyPr wrap="square" numCol="1" anchorCtr="0" compatLnSpc="1">
            <a:prstTxWarp prst="textNoShape">
              <a:avLst/>
            </a:prstTxWarp>
          </a:bodyPr>
          <a:lstStyle/>
          <a:p>
            <a:endParaRPr lang="en-US" sz="3000" cap="none" smtClean="0">
              <a:effectLst/>
            </a:endParaRPr>
          </a:p>
        </p:txBody>
      </p:sp>
      <p:pic>
        <p:nvPicPr>
          <p:cNvPr id="74760" name="Picture 8" descr="IMG_0104"/>
          <p:cNvPicPr>
            <a:picLocks noChangeAspect="1" noChangeArrowheads="1"/>
          </p:cNvPicPr>
          <p:nvPr>
            <p:ph sz="half" idx="1"/>
          </p:nvPr>
        </p:nvPicPr>
        <p:blipFill>
          <a:blip r:embed="rId2"/>
          <a:srcRect/>
          <a:stretch>
            <a:fillRect/>
          </a:stretch>
        </p:blipFill>
        <p:spPr bwMode="auto">
          <a:xfrm>
            <a:off x="314325" y="412750"/>
            <a:ext cx="3648075" cy="4689475"/>
          </a:xfrm>
        </p:spPr>
      </p:pic>
      <p:pic>
        <p:nvPicPr>
          <p:cNvPr id="74761" name="Picture 9" descr="IMG_0102"/>
          <p:cNvPicPr>
            <a:picLocks noChangeAspect="1" noChangeArrowheads="1"/>
          </p:cNvPicPr>
          <p:nvPr>
            <p:ph sz="quarter" idx="2"/>
          </p:nvPr>
        </p:nvPicPr>
        <p:blipFill>
          <a:blip r:embed="rId3"/>
          <a:srcRect/>
          <a:stretch>
            <a:fillRect/>
          </a:stretch>
        </p:blipFill>
        <p:spPr bwMode="auto">
          <a:xfrm>
            <a:off x="4070350" y="1169988"/>
            <a:ext cx="3752850" cy="4672012"/>
          </a:xfrm>
        </p:spPr>
      </p:pic>
      <p:pic>
        <p:nvPicPr>
          <p:cNvPr id="74762" name="Picture 10" descr="IMG_0103"/>
          <p:cNvPicPr>
            <a:picLocks noChangeAspect="1" noChangeArrowheads="1"/>
          </p:cNvPicPr>
          <p:nvPr>
            <p:ph sz="quarter" idx="3"/>
          </p:nvPr>
        </p:nvPicPr>
        <p:blipFill>
          <a:blip r:embed="rId4"/>
          <a:srcRect/>
          <a:stretch>
            <a:fillRect/>
          </a:stretch>
        </p:blipFill>
        <p:spPr bwMode="auto">
          <a:xfrm>
            <a:off x="7867650" y="1939925"/>
            <a:ext cx="4125913" cy="45942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Grp="1"/>
          </p:cNvSpPr>
          <p:nvPr>
            <p:ph type="title"/>
          </p:nvPr>
        </p:nvSpPr>
        <p:spPr bwMode="auto">
          <a:xfrm>
            <a:off x="1112838" y="530225"/>
            <a:ext cx="10353675" cy="5565775"/>
          </a:xfrm>
        </p:spPr>
        <p:txBody>
          <a:bodyPr wrap="square" numCol="1" anchorCtr="0" compatLnSpc="1">
            <a:prstTxWarp prst="textNoShape">
              <a:avLst/>
            </a:prstTxWarp>
          </a:bodyPr>
          <a:lstStyle/>
          <a:p>
            <a:r>
              <a:rPr lang="en-US" b="0" cap="none" smtClean="0">
                <a:effectLst/>
              </a:rPr>
              <a:t>Many palm prints are now being lifted from crime scenes from knife handles, telephones, glasses and windows due to greater awareness.</a:t>
            </a:r>
            <a:br>
              <a:rPr lang="en-US" b="0" cap="none" smtClean="0">
                <a:effectLst/>
              </a:rPr>
            </a:br>
            <a:r>
              <a:rPr lang="en-US" b="0" cap="none" smtClean="0">
                <a:effectLst/>
              </a:rPr>
              <a:t/>
            </a:r>
            <a:br>
              <a:rPr lang="en-US" b="0" cap="none" smtClean="0">
                <a:effectLst/>
              </a:rPr>
            </a:br>
            <a:r>
              <a:rPr lang="en-US" b="0" cap="none" smtClean="0">
                <a:effectLst/>
              </a:rPr>
              <a:t/>
            </a:r>
            <a:br>
              <a:rPr lang="en-US" b="0" cap="none" smtClean="0">
                <a:effectLst/>
              </a:rPr>
            </a:br>
            <a:r>
              <a:rPr lang="en-US" b="0" cap="none" smtClean="0">
                <a:effectLst/>
              </a:rPr>
              <a:t/>
            </a:r>
            <a:br>
              <a:rPr lang="en-US" b="0" cap="none" smtClean="0">
                <a:effectLst/>
              </a:rPr>
            </a:br>
            <a:r>
              <a:rPr lang="en-US" b="0" cap="none" smtClean="0">
                <a:effectLst/>
              </a:rPr>
              <a:t> It is now estimated that 20-30% of crime scenes have latent palm prints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6"/>
          <p:cNvSpPr>
            <a:spLocks noGrp="1"/>
          </p:cNvSpPr>
          <p:nvPr>
            <p:ph type="title"/>
          </p:nvPr>
        </p:nvSpPr>
        <p:spPr bwMode="auto">
          <a:xfrm>
            <a:off x="914400" y="609600"/>
            <a:ext cx="10353675" cy="5845175"/>
          </a:xfrm>
        </p:spPr>
        <p:txBody>
          <a:bodyPr wrap="square" numCol="1" anchorCtr="0" compatLnSpc="1">
            <a:prstTxWarp prst="textNoShape">
              <a:avLst/>
            </a:prstTxWarp>
          </a:bodyPr>
          <a:lstStyle/>
          <a:p>
            <a:r>
              <a:rPr lang="en-US" b="0" cap="none" smtClean="0">
                <a:effectLst/>
              </a:rPr>
              <a:t>Knowing the different parts of the palm will assist in classifying and identifying the print.</a:t>
            </a:r>
            <a:br>
              <a:rPr lang="en-US" b="0" cap="none" smtClean="0">
                <a:effectLst/>
              </a:rPr>
            </a:br>
            <a:r>
              <a:rPr lang="en-US" b="0" cap="none" smtClean="0">
                <a:effectLst/>
              </a:rPr>
              <a:t/>
            </a:r>
            <a:br>
              <a:rPr lang="en-US" b="0" cap="none" smtClean="0">
                <a:effectLst/>
              </a:rPr>
            </a:br>
            <a:r>
              <a:rPr lang="en-US" b="0" cap="none" smtClean="0">
                <a:effectLst/>
              </a:rPr>
              <a:t/>
            </a:r>
            <a:br>
              <a:rPr lang="en-US" b="0" cap="none" smtClean="0">
                <a:effectLst/>
              </a:rPr>
            </a:br>
            <a:r>
              <a:rPr lang="en-US" b="0" cap="none" smtClean="0">
                <a:effectLst/>
              </a:rPr>
              <a:t>The palm is divided into 3 regions </a:t>
            </a:r>
            <a:r>
              <a:rPr lang="en-US" cap="none" smtClean="0">
                <a:effectLst/>
              </a:rPr>
              <a:t/>
            </a:r>
            <a:br>
              <a:rPr lang="en-US" cap="none" smtClean="0">
                <a:effectLst/>
              </a:rPr>
            </a:br>
            <a:r>
              <a:rPr lang="en-US" cap="none" smtClean="0">
                <a:effectLst/>
              </a:rPr>
              <a:t/>
            </a:r>
            <a:br>
              <a:rPr lang="en-US" cap="none" smtClean="0">
                <a:effectLst/>
              </a:rPr>
            </a:br>
            <a:r>
              <a:rPr lang="en-US" b="0" cap="none" smtClean="0">
                <a:effectLst/>
              </a:rPr>
              <a:t>HYPOTHENAR</a:t>
            </a:r>
            <a:r>
              <a:rPr lang="en-US" cap="none" smtClean="0">
                <a:effectLst/>
              </a:rPr>
              <a:t/>
            </a:r>
            <a:br>
              <a:rPr lang="en-US" cap="none" smtClean="0">
                <a:effectLst/>
              </a:rPr>
            </a:br>
            <a:r>
              <a:rPr lang="en-US" b="0" cap="none" smtClean="0">
                <a:effectLst/>
              </a:rPr>
              <a:t>INTERDIGITAL</a:t>
            </a:r>
            <a:r>
              <a:rPr lang="en-US" cap="none" smtClean="0">
                <a:effectLst/>
              </a:rPr>
              <a:t/>
            </a:r>
            <a:br>
              <a:rPr lang="en-US" cap="none" smtClean="0">
                <a:effectLst/>
              </a:rPr>
            </a:br>
            <a:r>
              <a:rPr lang="en-US" b="0" cap="none" smtClean="0">
                <a:effectLst/>
              </a:rPr>
              <a:t>THENAR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09600"/>
            <a:ext cx="10353675" cy="690563"/>
          </a:xfrm>
        </p:spPr>
        <p:txBody>
          <a:bodyPr/>
          <a:lstStyle/>
          <a:p>
            <a:pPr>
              <a:defRPr/>
            </a:pPr>
            <a:r>
              <a:rPr lang="en-US" b="0" dirty="0" smtClean="0"/>
              <a:t>Palm print</a:t>
            </a:r>
            <a:endParaRPr lang="en-US" b="0" dirty="0"/>
          </a:p>
        </p:txBody>
      </p:sp>
      <p:pic>
        <p:nvPicPr>
          <p:cNvPr id="38914" name="Content Placeholder 1"/>
          <p:cNvPicPr>
            <a:picLocks noGrp="1" noChangeAspect="1"/>
          </p:cNvPicPr>
          <p:nvPr>
            <p:ph idx="1"/>
          </p:nvPr>
        </p:nvPicPr>
        <p:blipFill>
          <a:blip r:embed="rId2"/>
          <a:srcRect/>
          <a:stretch>
            <a:fillRect/>
          </a:stretch>
        </p:blipFill>
        <p:spPr bwMode="auto">
          <a:xfrm>
            <a:off x="2125663" y="1300163"/>
            <a:ext cx="8872537" cy="555783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p:cNvSpPr>
          <p:nvPr>
            <p:ph type="title"/>
          </p:nvPr>
        </p:nvSpPr>
        <p:spPr bwMode="auto">
          <a:xfrm>
            <a:off x="914400" y="609600"/>
            <a:ext cx="10353675" cy="768350"/>
          </a:xfrm>
        </p:spPr>
        <p:txBody>
          <a:bodyPr wrap="square" numCol="1" anchorCtr="0" compatLnSpc="1">
            <a:prstTxWarp prst="textNoShape">
              <a:avLst/>
            </a:prstTxWarp>
          </a:bodyPr>
          <a:lstStyle/>
          <a:p>
            <a:r>
              <a:rPr lang="en-US" b="0" cap="none" smtClean="0">
                <a:effectLst/>
              </a:rPr>
              <a:t>Hypothenar</a:t>
            </a:r>
          </a:p>
        </p:txBody>
      </p:sp>
      <p:pic>
        <p:nvPicPr>
          <p:cNvPr id="39938" name="Content Placeholder 1"/>
          <p:cNvPicPr>
            <a:picLocks noGrp="1" noChangeAspect="1"/>
          </p:cNvPicPr>
          <p:nvPr>
            <p:ph idx="1"/>
          </p:nvPr>
        </p:nvPicPr>
        <p:blipFill>
          <a:blip r:embed="rId2"/>
          <a:srcRect/>
          <a:stretch>
            <a:fillRect/>
          </a:stretch>
        </p:blipFill>
        <p:spPr bwMode="auto">
          <a:xfrm>
            <a:off x="2022475" y="1687513"/>
            <a:ext cx="7378700" cy="472598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4"/>
          <p:cNvSpPr>
            <a:spLocks noGrp="1"/>
          </p:cNvSpPr>
          <p:nvPr>
            <p:ph/>
          </p:nvPr>
        </p:nvSpPr>
        <p:spPr bwMode="auto"/>
        <p:txBody>
          <a:bodyPr wrap="square" numCol="1" anchor="t" anchorCtr="0" compatLnSpc="1">
            <a:prstTxWarp prst="textNoShape">
              <a:avLst/>
            </a:prstTxWarp>
          </a:bodyPr>
          <a:lstStyle/>
          <a:p>
            <a:pPr eaLnBrk="1" hangingPunct="1"/>
            <a:r>
              <a:rPr lang="en-US" sz="3200" smtClean="0">
                <a:effectLst/>
              </a:rPr>
              <a:t>The largest organ of the body, the skin, is responsible for</a:t>
            </a:r>
          </a:p>
          <a:p>
            <a:pPr eaLnBrk="1" hangingPunct="1"/>
            <a:endParaRPr lang="en-US" sz="3200" smtClean="0">
              <a:effectLst/>
            </a:endParaRPr>
          </a:p>
          <a:p>
            <a:pPr eaLnBrk="1" hangingPunct="1"/>
            <a:r>
              <a:rPr lang="en-US" sz="3200" smtClean="0">
                <a:effectLst/>
              </a:rPr>
              <a:t> </a:t>
            </a:r>
            <a:r>
              <a:rPr lang="en-US" sz="4000" b="1" smtClean="0">
                <a:effectLst/>
              </a:rPr>
              <a:t>P</a:t>
            </a:r>
            <a:r>
              <a:rPr lang="en-US" sz="4000" smtClean="0">
                <a:effectLst/>
              </a:rPr>
              <a:t>rotection</a:t>
            </a:r>
            <a:r>
              <a:rPr lang="en-US" sz="4000" b="1" smtClean="0">
                <a:effectLst/>
              </a:rPr>
              <a:t>  </a:t>
            </a:r>
          </a:p>
          <a:p>
            <a:pPr eaLnBrk="1" hangingPunct="1"/>
            <a:r>
              <a:rPr lang="en-US" sz="4000" b="1" smtClean="0">
                <a:effectLst/>
              </a:rPr>
              <a:t>S</a:t>
            </a:r>
            <a:r>
              <a:rPr lang="en-US" sz="4000" smtClean="0">
                <a:effectLst/>
              </a:rPr>
              <a:t>ensation</a:t>
            </a:r>
          </a:p>
          <a:p>
            <a:pPr eaLnBrk="1" hangingPunct="1"/>
            <a:r>
              <a:rPr lang="en-US" sz="4000" b="1" smtClean="0">
                <a:effectLst/>
              </a:rPr>
              <a:t>E</a:t>
            </a:r>
            <a:r>
              <a:rPr lang="en-US" sz="4000" smtClean="0">
                <a:effectLst/>
              </a:rPr>
              <a:t>xcretion of waste</a:t>
            </a:r>
          </a:p>
          <a:p>
            <a:pPr eaLnBrk="1" hangingPunct="1"/>
            <a:r>
              <a:rPr lang="en-US" sz="4000" b="1" smtClean="0">
                <a:effectLst/>
              </a:rPr>
              <a:t>R</a:t>
            </a:r>
            <a:r>
              <a:rPr lang="en-US" sz="4000" smtClean="0">
                <a:effectLst/>
              </a:rPr>
              <a:t>egulation of body temperature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p:cNvSpPr>
          <p:nvPr>
            <p:ph type="title"/>
          </p:nvPr>
        </p:nvSpPr>
        <p:spPr bwMode="auto">
          <a:xfrm>
            <a:off x="914400" y="609600"/>
            <a:ext cx="10353675" cy="833438"/>
          </a:xfrm>
        </p:spPr>
        <p:txBody>
          <a:bodyPr wrap="square" numCol="1" anchorCtr="0" compatLnSpc="1">
            <a:prstTxWarp prst="textNoShape">
              <a:avLst/>
            </a:prstTxWarp>
          </a:bodyPr>
          <a:lstStyle/>
          <a:p>
            <a:r>
              <a:rPr lang="en-US" b="0" cap="none" smtClean="0">
                <a:effectLst/>
              </a:rPr>
              <a:t>Interdigital</a:t>
            </a:r>
          </a:p>
        </p:txBody>
      </p:sp>
      <p:pic>
        <p:nvPicPr>
          <p:cNvPr id="40962" name="Content Placeholder 1"/>
          <p:cNvPicPr>
            <a:picLocks noGrp="1" noChangeAspect="1"/>
          </p:cNvPicPr>
          <p:nvPr>
            <p:ph idx="1"/>
          </p:nvPr>
        </p:nvPicPr>
        <p:blipFill>
          <a:blip r:embed="rId2"/>
          <a:srcRect/>
          <a:stretch>
            <a:fillRect/>
          </a:stretch>
        </p:blipFill>
        <p:spPr bwMode="auto">
          <a:xfrm>
            <a:off x="2743200" y="2082800"/>
            <a:ext cx="6391275" cy="4408488"/>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p:cNvSpPr>
          <p:nvPr>
            <p:ph type="title"/>
          </p:nvPr>
        </p:nvSpPr>
        <p:spPr bwMode="auto">
          <a:xfrm>
            <a:off x="914400" y="609600"/>
            <a:ext cx="10353675" cy="690563"/>
          </a:xfrm>
        </p:spPr>
        <p:txBody>
          <a:bodyPr wrap="square" numCol="1" anchorCtr="0" compatLnSpc="1">
            <a:prstTxWarp prst="textNoShape">
              <a:avLst/>
            </a:prstTxWarp>
          </a:bodyPr>
          <a:lstStyle/>
          <a:p>
            <a:r>
              <a:rPr lang="en-US" b="0" cap="none" smtClean="0">
                <a:effectLst/>
              </a:rPr>
              <a:t>Thenar</a:t>
            </a:r>
          </a:p>
        </p:txBody>
      </p:sp>
      <p:pic>
        <p:nvPicPr>
          <p:cNvPr id="41986" name="Content Placeholder 1"/>
          <p:cNvPicPr>
            <a:picLocks noGrp="1" noChangeAspect="1"/>
          </p:cNvPicPr>
          <p:nvPr>
            <p:ph idx="1"/>
          </p:nvPr>
        </p:nvPicPr>
        <p:blipFill>
          <a:blip r:embed="rId2"/>
          <a:srcRect/>
          <a:stretch>
            <a:fillRect/>
          </a:stretch>
        </p:blipFill>
        <p:spPr bwMode="auto">
          <a:xfrm>
            <a:off x="2576513" y="1751013"/>
            <a:ext cx="6824662" cy="491966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Grp="1"/>
          </p:cNvSpPr>
          <p:nvPr>
            <p:ph type="title"/>
          </p:nvPr>
        </p:nvSpPr>
        <p:spPr bwMode="auto">
          <a:xfrm>
            <a:off x="914400" y="609600"/>
            <a:ext cx="10353675" cy="5672138"/>
          </a:xfrm>
        </p:spPr>
        <p:txBody>
          <a:bodyPr wrap="square" numCol="1" anchorCtr="0" compatLnSpc="1">
            <a:prstTxWarp prst="textNoShape">
              <a:avLst/>
            </a:prstTxWarp>
          </a:bodyPr>
          <a:lstStyle/>
          <a:p>
            <a:r>
              <a:rPr lang="en-US" b="0" cap="none" smtClean="0">
                <a:effectLst/>
              </a:rPr>
              <a:t>It is important to note the flow of the friction </a:t>
            </a:r>
            <a:br>
              <a:rPr lang="en-US" b="0" cap="none" smtClean="0">
                <a:effectLst/>
              </a:rPr>
            </a:br>
            <a:r>
              <a:rPr lang="en-US" b="0" cap="none" smtClean="0">
                <a:effectLst/>
              </a:rPr>
              <a:t/>
            </a:r>
            <a:br>
              <a:rPr lang="en-US" b="0" cap="none" smtClean="0">
                <a:effectLst/>
              </a:rPr>
            </a:br>
            <a:r>
              <a:rPr lang="en-US" b="0" cap="none" smtClean="0">
                <a:effectLst/>
              </a:rPr>
              <a:t>ridge, the presence of loops and deltas and the</a:t>
            </a:r>
            <a:br>
              <a:rPr lang="en-US" b="0" cap="none" smtClean="0">
                <a:effectLst/>
              </a:rPr>
            </a:br>
            <a:r>
              <a:rPr lang="en-US" b="0" cap="none" smtClean="0">
                <a:effectLst/>
              </a:rPr>
              <a:t/>
            </a:r>
            <a:br>
              <a:rPr lang="en-US" b="0" cap="none" smtClean="0">
                <a:effectLst/>
              </a:rPr>
            </a:br>
            <a:r>
              <a:rPr lang="en-US" b="0" cap="none" smtClean="0">
                <a:effectLst/>
              </a:rPr>
              <a:t> “secondary” flexion creases form as a </a:t>
            </a:r>
            <a:br>
              <a:rPr lang="en-US" b="0" cap="none" smtClean="0">
                <a:effectLst/>
              </a:rPr>
            </a:br>
            <a:r>
              <a:rPr lang="en-US" b="0" cap="none" smtClean="0">
                <a:effectLst/>
              </a:rPr>
              <a:t/>
            </a:r>
            <a:br>
              <a:rPr lang="en-US" b="0" cap="none" smtClean="0">
                <a:effectLst/>
              </a:rPr>
            </a:br>
            <a:r>
              <a:rPr lang="en-US" b="0" cap="none" smtClean="0">
                <a:effectLst/>
              </a:rPr>
              <a:t>result of age and hand</a:t>
            </a:r>
            <a:r>
              <a:rPr lang="en-US" cap="none" smtClean="0">
                <a:effectLst/>
              </a:rPr>
              <a:t> </a:t>
            </a:r>
            <a:r>
              <a:rPr lang="en-US" b="0" cap="none" smtClean="0">
                <a:effectLst/>
              </a:rPr>
              <a:t>movement.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p:cNvSpPr>
          <p:nvPr>
            <p:ph type="title"/>
          </p:nvPr>
        </p:nvSpPr>
        <p:spPr bwMode="auto">
          <a:xfrm flipV="1">
            <a:off x="877888" y="201613"/>
            <a:ext cx="10353675" cy="42862"/>
          </a:xfrm>
        </p:spPr>
        <p:txBody>
          <a:bodyPr wrap="square" numCol="1" anchorCtr="0" compatLnSpc="1">
            <a:prstTxWarp prst="textNoShape">
              <a:avLst/>
            </a:prstTxWarp>
            <a:normAutofit fontScale="90000"/>
          </a:bodyPr>
          <a:lstStyle/>
          <a:p>
            <a:pPr>
              <a:defRPr/>
            </a:pPr>
            <a:endParaRPr lang="en-US" sz="3000" cap="none" smtClean="0">
              <a:effectLst/>
            </a:endParaRPr>
          </a:p>
        </p:txBody>
      </p:sp>
      <p:sp>
        <p:nvSpPr>
          <p:cNvPr id="38914" name="Rectangle 8"/>
          <p:cNvSpPr>
            <a:spLocks noGrp="1"/>
          </p:cNvSpPr>
          <p:nvPr>
            <p:ph type="body" sz="half" idx="1"/>
          </p:nvPr>
        </p:nvSpPr>
        <p:spPr bwMode="auto">
          <a:xfrm>
            <a:off x="914400" y="342900"/>
            <a:ext cx="5100638" cy="6337300"/>
          </a:xfrm>
        </p:spPr>
        <p:txBody>
          <a:bodyPr wrap="square" numCol="1" anchor="t" anchorCtr="0" compatLnSpc="1">
            <a:prstTxWarp prst="textNoShape">
              <a:avLst/>
            </a:prstTxWarp>
            <a:normAutofit fontScale="92500"/>
          </a:bodyPr>
          <a:lstStyle/>
          <a:p>
            <a:pPr>
              <a:lnSpc>
                <a:spcPct val="110000"/>
              </a:lnSpc>
              <a:defRPr/>
            </a:pPr>
            <a:r>
              <a:rPr lang="en-US" sz="3200" dirty="0" smtClean="0">
                <a:effectLst/>
              </a:rPr>
              <a:t>The 3 primary palmar lines start developing as early as the 2</a:t>
            </a:r>
            <a:r>
              <a:rPr lang="en-US" sz="3200" baseline="30000" dirty="0" smtClean="0">
                <a:effectLst/>
              </a:rPr>
              <a:t>nd</a:t>
            </a:r>
            <a:r>
              <a:rPr lang="en-US" sz="3200" dirty="0" smtClean="0">
                <a:effectLst/>
              </a:rPr>
              <a:t> and 3</a:t>
            </a:r>
            <a:r>
              <a:rPr lang="en-US" sz="3200" baseline="30000" dirty="0" smtClean="0">
                <a:effectLst/>
              </a:rPr>
              <a:t>rd</a:t>
            </a:r>
            <a:r>
              <a:rPr lang="en-US" sz="3200" dirty="0" smtClean="0">
                <a:effectLst/>
              </a:rPr>
              <a:t> embryologic month. They form independently from flexion movements of the hand unlike the secondary palmar creases.</a:t>
            </a:r>
          </a:p>
          <a:p>
            <a:pPr>
              <a:lnSpc>
                <a:spcPct val="110000"/>
              </a:lnSpc>
              <a:defRPr/>
            </a:pPr>
            <a:endParaRPr lang="en-US" sz="2800" dirty="0" smtClean="0">
              <a:effectLst/>
            </a:endParaRPr>
          </a:p>
          <a:p>
            <a:pPr>
              <a:lnSpc>
                <a:spcPct val="110000"/>
              </a:lnSpc>
              <a:defRPr/>
            </a:pPr>
            <a:endParaRPr lang="en-US" sz="2800" dirty="0" smtClean="0">
              <a:effectLst/>
            </a:endParaRPr>
          </a:p>
          <a:p>
            <a:pPr>
              <a:lnSpc>
                <a:spcPct val="110000"/>
              </a:lnSpc>
              <a:defRPr/>
            </a:pPr>
            <a:endParaRPr lang="en-US" sz="1800" dirty="0" smtClean="0">
              <a:effectLst/>
            </a:endParaRPr>
          </a:p>
          <a:p>
            <a:pPr>
              <a:lnSpc>
                <a:spcPct val="110000"/>
              </a:lnSpc>
              <a:defRPr/>
            </a:pPr>
            <a:r>
              <a:rPr lang="en-US" sz="1200" dirty="0" err="1" smtClean="0">
                <a:effectLst/>
              </a:rPr>
              <a:t>VanMensvoort</a:t>
            </a:r>
            <a:r>
              <a:rPr lang="en-US" sz="1200" dirty="0" smtClean="0">
                <a:effectLst/>
              </a:rPr>
              <a:t> </a:t>
            </a:r>
            <a:r>
              <a:rPr lang="en-US" sz="1200" dirty="0" err="1" smtClean="0">
                <a:effectLst/>
              </a:rPr>
              <a:t>M,Embryology</a:t>
            </a:r>
            <a:r>
              <a:rPr lang="en-US" sz="1200" dirty="0" smtClean="0">
                <a:effectLst/>
              </a:rPr>
              <a:t> and Morphogenesis of the Hand Lines! 2002-2014</a:t>
            </a:r>
          </a:p>
        </p:txBody>
      </p:sp>
      <p:pic>
        <p:nvPicPr>
          <p:cNvPr id="44035" name="Content Placeholder 1"/>
          <p:cNvPicPr>
            <a:picLocks noGrp="1" noChangeAspect="1"/>
          </p:cNvPicPr>
          <p:nvPr>
            <p:ph sz="half" idx="2"/>
          </p:nvPr>
        </p:nvPicPr>
        <p:blipFill>
          <a:blip r:embed="rId2"/>
          <a:srcRect/>
          <a:stretch>
            <a:fillRect/>
          </a:stretch>
        </p:blipFill>
        <p:spPr bwMode="auto">
          <a:xfrm>
            <a:off x="6015038" y="631825"/>
            <a:ext cx="6176962" cy="57689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bwMode="auto">
          <a:xfrm>
            <a:off x="914400" y="609600"/>
            <a:ext cx="10353675" cy="5605463"/>
          </a:xfrm>
        </p:spPr>
        <p:txBody>
          <a:bodyPr wrap="square" numCol="1" anchorCtr="0" compatLnSpc="1">
            <a:prstTxWarp prst="textNoShape">
              <a:avLst/>
            </a:prstTxWarp>
          </a:bodyPr>
          <a:lstStyle/>
          <a:p>
            <a:r>
              <a:rPr lang="en-US" sz="3600" b="0" cap="none" smtClean="0">
                <a:effectLst/>
              </a:rPr>
              <a:t>Barefoot prints are not regularly taken after an arrest unless there is  a footprint found at the crime scene. Knowing the different zones of the plantar foot will assist in classification and identification as it does in the palm.</a:t>
            </a:r>
          </a:p>
        </p:txBody>
      </p:sp>
      <p:sp>
        <p:nvSpPr>
          <p:cNvPr id="39938" name="Rectangle 3"/>
          <p:cNvSpPr>
            <a:spLocks noGrp="1"/>
          </p:cNvSpPr>
          <p:nvPr>
            <p:ph type="body" idx="1"/>
          </p:nvPr>
        </p:nvSpPr>
        <p:spPr bwMode="auto">
          <a:xfrm>
            <a:off x="841375" y="6521450"/>
            <a:ext cx="10353675" cy="184150"/>
          </a:xfrm>
        </p:spPr>
        <p:txBody>
          <a:bodyPr wrap="square" numCol="1" anchor="t" anchorCtr="0" compatLnSpc="1">
            <a:prstTxWarp prst="textNoShape">
              <a:avLst/>
            </a:prstTxWarp>
            <a:normAutofit fontScale="92500" lnSpcReduction="20000"/>
          </a:bodyPr>
          <a:lstStyle/>
          <a:p>
            <a:pPr>
              <a:lnSpc>
                <a:spcPct val="100000"/>
              </a:lnSpc>
              <a:defRPr/>
            </a:pPr>
            <a:endParaRPr lang="en-US" sz="800" smtClean="0">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p:cNvSpPr>
          <p:nvPr>
            <p:ph type="title"/>
          </p:nvPr>
        </p:nvSpPr>
        <p:spPr bwMode="auto"/>
        <p:txBody>
          <a:bodyPr wrap="square" numCol="1" anchorCtr="0" compatLnSpc="1">
            <a:prstTxWarp prst="textNoShape">
              <a:avLst/>
            </a:prstTxWarp>
          </a:bodyPr>
          <a:lstStyle/>
          <a:p>
            <a:r>
              <a:rPr lang="en-US" b="0" cap="none" smtClean="0">
                <a:effectLst/>
              </a:rPr>
              <a:t>The 3 foot zones</a:t>
            </a:r>
          </a:p>
        </p:txBody>
      </p:sp>
      <p:sp>
        <p:nvSpPr>
          <p:cNvPr id="46082" name="Rectangle 5"/>
          <p:cNvSpPr>
            <a:spLocks noGrp="1"/>
          </p:cNvSpPr>
          <p:nvPr>
            <p:ph type="body" sz="half" idx="1"/>
          </p:nvPr>
        </p:nvSpPr>
        <p:spPr bwMode="auto"/>
        <p:txBody>
          <a:bodyPr wrap="square" numCol="1" anchor="t" anchorCtr="0" compatLnSpc="1">
            <a:prstTxWarp prst="textNoShape">
              <a:avLst/>
            </a:prstTxWarp>
          </a:bodyPr>
          <a:lstStyle/>
          <a:p>
            <a:r>
              <a:rPr lang="en-US" sz="3200" smtClean="0">
                <a:effectLst/>
              </a:rPr>
              <a:t>Can also be subdivided into further classification lines to assist in identification</a:t>
            </a:r>
          </a:p>
        </p:txBody>
      </p:sp>
      <p:pic>
        <p:nvPicPr>
          <p:cNvPr id="46083" name="Picture 7" descr="foot outline"/>
          <p:cNvPicPr>
            <a:picLocks noGrp="1" noChangeAspect="1" noChangeArrowheads="1"/>
          </p:cNvPicPr>
          <p:nvPr>
            <p:ph sz="half" idx="2"/>
          </p:nvPr>
        </p:nvPicPr>
        <p:blipFill>
          <a:blip r:embed="rId2"/>
          <a:srcRect/>
          <a:stretch>
            <a:fillRect/>
          </a:stretch>
        </p:blipFill>
        <p:spPr bwMode="auto">
          <a:xfrm>
            <a:off x="7146925" y="1671638"/>
            <a:ext cx="4427538" cy="47942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bwMode="auto">
          <a:xfrm>
            <a:off x="914400" y="292100"/>
            <a:ext cx="10353675" cy="1643063"/>
          </a:xfrm>
        </p:spPr>
        <p:txBody>
          <a:bodyPr wrap="square" numCol="1" anchorCtr="0" compatLnSpc="1">
            <a:prstTxWarp prst="textNoShape">
              <a:avLst/>
            </a:prstTxWarp>
          </a:bodyPr>
          <a:lstStyle/>
          <a:p>
            <a:r>
              <a:rPr lang="en-US" b="0" cap="none" smtClean="0">
                <a:effectLst/>
              </a:rPr>
              <a:t>The (exemplar) prints are then compared to the prints from the crime scene to determine the level of certainty </a:t>
            </a:r>
            <a:endParaRPr lang="en-US" cap="none" smtClean="0">
              <a:effectLst/>
            </a:endParaRPr>
          </a:p>
        </p:txBody>
      </p:sp>
      <p:sp>
        <p:nvSpPr>
          <p:cNvPr id="47106" name="Rectangle 4"/>
          <p:cNvSpPr>
            <a:spLocks noGrp="1"/>
          </p:cNvSpPr>
          <p:nvPr>
            <p:ph type="body" sz="half" idx="1"/>
          </p:nvPr>
        </p:nvSpPr>
        <p:spPr bwMode="auto"/>
        <p:txBody>
          <a:bodyPr wrap="square" numCol="1" anchor="t" anchorCtr="0" compatLnSpc="1">
            <a:prstTxWarp prst="textNoShape">
              <a:avLst/>
            </a:prstTxWarp>
          </a:bodyPr>
          <a:lstStyle/>
          <a:p>
            <a:r>
              <a:rPr lang="en-US" sz="2800" smtClean="0">
                <a:effectLst/>
              </a:rPr>
              <a:t>The examination of the foot can reveal arches, loops and whorls on the bottom of each toe similar to fingertips but there is little pattern impression deposited when walking</a:t>
            </a:r>
          </a:p>
        </p:txBody>
      </p:sp>
      <p:pic>
        <p:nvPicPr>
          <p:cNvPr id="47107" name="Content Placeholder 1"/>
          <p:cNvPicPr>
            <a:picLocks noGrp="1" noChangeAspect="1"/>
          </p:cNvPicPr>
          <p:nvPr>
            <p:ph sz="half" idx="2"/>
          </p:nvPr>
        </p:nvPicPr>
        <p:blipFill>
          <a:blip r:embed="rId2"/>
          <a:srcRect/>
          <a:stretch>
            <a:fillRect/>
          </a:stretch>
        </p:blipFill>
        <p:spPr bwMode="auto">
          <a:xfrm>
            <a:off x="6870700" y="1935163"/>
            <a:ext cx="3695700" cy="492283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bwMode="auto">
          <a:xfrm>
            <a:off x="914400" y="292100"/>
            <a:ext cx="10353675" cy="1643063"/>
          </a:xfrm>
        </p:spPr>
        <p:txBody>
          <a:bodyPr wrap="square" numCol="1" anchorCtr="0" compatLnSpc="1">
            <a:prstTxWarp prst="textNoShape">
              <a:avLst/>
            </a:prstTxWarp>
          </a:bodyPr>
          <a:lstStyle/>
          <a:p>
            <a:r>
              <a:rPr lang="en-US" b="0" cap="none" smtClean="0">
                <a:effectLst/>
              </a:rPr>
              <a:t>The (exemplar) prints are then compared to the prints from the crime scene to determine the level of certainty </a:t>
            </a:r>
            <a:endParaRPr lang="en-US" cap="none" smtClean="0">
              <a:effectLst/>
            </a:endParaRPr>
          </a:p>
        </p:txBody>
      </p:sp>
      <p:sp>
        <p:nvSpPr>
          <p:cNvPr id="48130" name="Rectangle 4"/>
          <p:cNvSpPr>
            <a:spLocks noGrp="1"/>
          </p:cNvSpPr>
          <p:nvPr>
            <p:ph type="body" sz="half" idx="1"/>
          </p:nvPr>
        </p:nvSpPr>
        <p:spPr bwMode="auto"/>
        <p:txBody>
          <a:bodyPr wrap="square" numCol="1" anchor="t" anchorCtr="0" compatLnSpc="1">
            <a:prstTxWarp prst="textNoShape">
              <a:avLst/>
            </a:prstTxWarp>
          </a:bodyPr>
          <a:lstStyle/>
          <a:p>
            <a:r>
              <a:rPr lang="en-US" sz="2800" smtClean="0">
                <a:effectLst/>
              </a:rPr>
              <a:t>The examination of the foot can reveal arches, loops and whorls on the bottom of each toe similar to fingertips but there is little pattern impression deposited when walking</a:t>
            </a:r>
          </a:p>
        </p:txBody>
      </p:sp>
      <p:pic>
        <p:nvPicPr>
          <p:cNvPr id="48131" name="Content Placeholder 3"/>
          <p:cNvPicPr>
            <a:picLocks noGrp="1" noChangeAspect="1"/>
          </p:cNvPicPr>
          <p:nvPr>
            <p:ph sz="half" idx="2"/>
          </p:nvPr>
        </p:nvPicPr>
        <p:blipFill>
          <a:blip r:embed="rId2"/>
          <a:srcRect/>
          <a:stretch>
            <a:fillRect/>
          </a:stretch>
        </p:blipFill>
        <p:spPr bwMode="auto">
          <a:xfrm>
            <a:off x="6619875" y="1930400"/>
            <a:ext cx="4275138" cy="49276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bwMode="auto">
          <a:xfrm>
            <a:off x="914400" y="609600"/>
            <a:ext cx="10353675" cy="5380038"/>
          </a:xfrm>
        </p:spPr>
        <p:txBody>
          <a:bodyPr wrap="square" numCol="1" anchorCtr="0" compatLnSpc="1">
            <a:prstTxWarp prst="textNoShape">
              <a:avLst/>
            </a:prstTxWarp>
          </a:bodyPr>
          <a:lstStyle/>
          <a:p>
            <a:r>
              <a:rPr lang="en-US" sz="3600" b="0" cap="none" smtClean="0">
                <a:effectLst/>
              </a:rPr>
              <a:t>Therefore as of today, there is </a:t>
            </a:r>
            <a:r>
              <a:rPr lang="en-US" sz="3600" u="sng" cap="none" smtClean="0">
                <a:effectLst/>
              </a:rPr>
              <a:t>NO</a:t>
            </a:r>
            <a:r>
              <a:rPr lang="en-US" sz="3600" b="0" cap="none" smtClean="0">
                <a:effectLst/>
              </a:rPr>
              <a:t> standardized classification system recognized and accepted by law enforcement and military for plantar ridge patterns found on the foot.</a:t>
            </a:r>
          </a:p>
        </p:txBody>
      </p:sp>
      <p:sp>
        <p:nvSpPr>
          <p:cNvPr id="49154" name="Rectangle 3"/>
          <p:cNvSpPr>
            <a:spLocks noGrp="1"/>
          </p:cNvSpPr>
          <p:nvPr>
            <p:ph type="body" idx="1"/>
          </p:nvPr>
        </p:nvSpPr>
        <p:spPr bwMode="auto">
          <a:xfrm>
            <a:off x="954088" y="6402388"/>
            <a:ext cx="10353675" cy="250825"/>
          </a:xfrm>
        </p:spPr>
        <p:txBody>
          <a:bodyPr wrap="square" numCol="1" anchor="t" anchorCtr="0" compatLnSpc="1">
            <a:prstTxWarp prst="textNoShape">
              <a:avLst/>
            </a:prstTxWarp>
          </a:bodyPr>
          <a:lstStyle/>
          <a:p>
            <a:pPr>
              <a:lnSpc>
                <a:spcPct val="100000"/>
              </a:lnSpc>
            </a:pPr>
            <a:endParaRPr lang="en-US" sz="1000" smtClean="0">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bwMode="auto">
          <a:xfrm>
            <a:off x="914400" y="609600"/>
            <a:ext cx="10353675" cy="4891088"/>
          </a:xfrm>
        </p:spPr>
        <p:txBody>
          <a:bodyPr wrap="square" numCol="1" anchorCtr="0" compatLnSpc="1">
            <a:prstTxWarp prst="textNoShape">
              <a:avLst/>
            </a:prstTxWarp>
          </a:bodyPr>
          <a:lstStyle/>
          <a:p>
            <a:r>
              <a:rPr lang="en-US" sz="3600" b="0" cap="none" smtClean="0">
                <a:effectLst/>
              </a:rPr>
              <a:t>The discipline of fingerprint identification as well as forensic podiatry emphasizes 4 fundamental premises which arise from </a:t>
            </a:r>
            <a:r>
              <a:rPr lang="en-US" sz="3600" cap="none" smtClean="0">
                <a:effectLst/>
              </a:rPr>
              <a:t>ANATOMY</a:t>
            </a:r>
            <a:r>
              <a:rPr lang="en-US" sz="3600" b="0" cap="none" smtClean="0">
                <a:effectLst/>
              </a:rPr>
              <a:t> and from the structure of friction skin and friction ridge formation.</a:t>
            </a:r>
          </a:p>
        </p:txBody>
      </p:sp>
      <p:sp>
        <p:nvSpPr>
          <p:cNvPr id="50178" name="Rectangle 3"/>
          <p:cNvSpPr>
            <a:spLocks noGrp="1"/>
          </p:cNvSpPr>
          <p:nvPr>
            <p:ph type="body" idx="1"/>
          </p:nvPr>
        </p:nvSpPr>
        <p:spPr bwMode="auto">
          <a:xfrm>
            <a:off x="622300" y="6256338"/>
            <a:ext cx="10353675" cy="436562"/>
          </a:xfrm>
        </p:spPr>
        <p:txBody>
          <a:bodyPr wrap="square" numCol="1" anchor="t" anchorCtr="0" compatLnSpc="1">
            <a:prstTxWarp prst="textNoShape">
              <a:avLst/>
            </a:prstTxWarp>
          </a:bodyPr>
          <a:lstStyle/>
          <a:p>
            <a:pPr>
              <a:lnSpc>
                <a:spcPct val="110000"/>
              </a:lnSpc>
            </a:pPr>
            <a:endParaRPr lang="en-US" smtClean="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p:cNvSpPr>
          <p:nvPr>
            <p:ph type="title"/>
          </p:nvPr>
        </p:nvSpPr>
        <p:spPr bwMode="auto">
          <a:xfrm>
            <a:off x="914400" y="0"/>
            <a:ext cx="10353675" cy="847725"/>
          </a:xfrm>
        </p:spPr>
        <p:txBody>
          <a:bodyPr wrap="square" numCol="1" anchorCtr="0" compatLnSpc="1">
            <a:prstTxWarp prst="textNoShape">
              <a:avLst/>
            </a:prstTxWarp>
          </a:bodyPr>
          <a:lstStyle/>
          <a:p>
            <a:pPr eaLnBrk="1" hangingPunct="1"/>
            <a:r>
              <a:rPr lang="en-US" cap="none" smtClean="0">
                <a:effectLst/>
              </a:rPr>
              <a:t>The Three Layers of Skin</a:t>
            </a:r>
          </a:p>
        </p:txBody>
      </p:sp>
      <p:sp>
        <p:nvSpPr>
          <p:cNvPr id="24578" name="Rectangle 8"/>
          <p:cNvSpPr>
            <a:spLocks noGrp="1"/>
          </p:cNvSpPr>
          <p:nvPr>
            <p:ph sz="half" idx="1"/>
          </p:nvPr>
        </p:nvSpPr>
        <p:spPr bwMode="auto">
          <a:xfrm>
            <a:off x="914400" y="850900"/>
            <a:ext cx="5100638" cy="5722938"/>
          </a:xfrm>
        </p:spPr>
        <p:txBody>
          <a:bodyPr wrap="square" numCol="1" anchor="t" anchorCtr="0" compatLnSpc="1">
            <a:prstTxWarp prst="textNoShape">
              <a:avLst/>
            </a:prstTxWarp>
          </a:bodyPr>
          <a:lstStyle/>
          <a:p>
            <a:pPr eaLnBrk="1" hangingPunct="1"/>
            <a:r>
              <a:rPr lang="en-US" sz="3200" b="1" smtClean="0">
                <a:effectLst/>
              </a:rPr>
              <a:t>Epidermis</a:t>
            </a:r>
            <a:r>
              <a:rPr lang="en-US" sz="1800" smtClean="0">
                <a:effectLst/>
              </a:rPr>
              <a:t>- </a:t>
            </a:r>
            <a:r>
              <a:rPr lang="en-US" sz="2400" smtClean="0">
                <a:effectLst/>
              </a:rPr>
              <a:t>the outer skin</a:t>
            </a:r>
          </a:p>
          <a:p>
            <a:pPr eaLnBrk="1" hangingPunct="1"/>
            <a:r>
              <a:rPr lang="en-US" sz="3200" b="1" smtClean="0">
                <a:effectLst/>
              </a:rPr>
              <a:t>Dermis</a:t>
            </a:r>
            <a:r>
              <a:rPr lang="en-US" sz="3200" smtClean="0">
                <a:effectLst/>
              </a:rPr>
              <a:t>- </a:t>
            </a:r>
            <a:r>
              <a:rPr lang="en-US" sz="2400" smtClean="0">
                <a:effectLst/>
              </a:rPr>
              <a:t>the middle layer containing eccrine and sebaceous glands and nerves that pass through from the dermis into the epidermis</a:t>
            </a:r>
          </a:p>
          <a:p>
            <a:pPr eaLnBrk="1" hangingPunct="1"/>
            <a:r>
              <a:rPr lang="en-US" sz="3200" b="1" smtClean="0">
                <a:effectLst/>
              </a:rPr>
              <a:t>Hypodermis</a:t>
            </a:r>
            <a:r>
              <a:rPr lang="en-US" sz="3200" smtClean="0">
                <a:effectLst/>
              </a:rPr>
              <a:t>-</a:t>
            </a:r>
            <a:r>
              <a:rPr lang="en-US" sz="2800" smtClean="0">
                <a:effectLst/>
              </a:rPr>
              <a:t> </a:t>
            </a:r>
            <a:r>
              <a:rPr lang="en-US" sz="2400" smtClean="0">
                <a:effectLst/>
              </a:rPr>
              <a:t>deepest</a:t>
            </a:r>
            <a:r>
              <a:rPr lang="en-US" sz="2800" smtClean="0">
                <a:effectLst/>
              </a:rPr>
              <a:t> </a:t>
            </a:r>
            <a:r>
              <a:rPr lang="en-US" sz="2400" smtClean="0">
                <a:effectLst/>
              </a:rPr>
              <a:t>layer containing loose connective tissue, adipose cells, blood vessels and nerves</a:t>
            </a:r>
          </a:p>
        </p:txBody>
      </p:sp>
      <p:pic>
        <p:nvPicPr>
          <p:cNvPr id="24579" name="Content Placeholder 1"/>
          <p:cNvPicPr>
            <a:picLocks noGrp="1" noChangeAspect="1"/>
          </p:cNvPicPr>
          <p:nvPr>
            <p:ph sz="half" idx="2"/>
          </p:nvPr>
        </p:nvPicPr>
        <p:blipFill>
          <a:blip r:embed="rId2"/>
          <a:srcRect/>
          <a:stretch>
            <a:fillRect/>
          </a:stretch>
        </p:blipFill>
        <p:spPr bwMode="auto">
          <a:xfrm>
            <a:off x="5994400" y="992188"/>
            <a:ext cx="6197600" cy="5446712"/>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bwMode="auto"/>
        <p:txBody>
          <a:bodyPr wrap="square" numCol="1" anchorCtr="0" compatLnSpc="1">
            <a:prstTxWarp prst="textNoShape">
              <a:avLst/>
            </a:prstTxWarp>
          </a:bodyPr>
          <a:lstStyle/>
          <a:p>
            <a:r>
              <a:rPr lang="en-US" b="0" cap="none" smtClean="0">
                <a:effectLst/>
              </a:rPr>
              <a:t>1. Friction ridges develop in the fetal stage and reach their definitive form before birth</a:t>
            </a:r>
          </a:p>
        </p:txBody>
      </p:sp>
      <p:sp>
        <p:nvSpPr>
          <p:cNvPr id="51202" name="Rectangle 4"/>
          <p:cNvSpPr>
            <a:spLocks noGrp="1"/>
          </p:cNvSpPr>
          <p:nvPr>
            <p:ph type="body" sz="half" idx="1"/>
          </p:nvPr>
        </p:nvSpPr>
        <p:spPr bwMode="auto">
          <a:xfrm>
            <a:off x="914400" y="2095500"/>
            <a:ext cx="5100638" cy="4557713"/>
          </a:xfrm>
        </p:spPr>
        <p:txBody>
          <a:bodyPr wrap="square" numCol="1" anchor="t" anchorCtr="0" compatLnSpc="1">
            <a:prstTxWarp prst="textNoShape">
              <a:avLst/>
            </a:prstTxWarp>
          </a:bodyPr>
          <a:lstStyle/>
          <a:p>
            <a:r>
              <a:rPr lang="en-US" sz="2400" smtClean="0">
                <a:effectLst/>
              </a:rPr>
              <a:t>A basic similarity between hand lines and fingerprints and foot/toe prints is that all are preceeded by the presence of </a:t>
            </a:r>
            <a:r>
              <a:rPr lang="en-US" sz="2400" b="1" smtClean="0">
                <a:effectLst/>
              </a:rPr>
              <a:t>volar pads, </a:t>
            </a:r>
            <a:r>
              <a:rPr lang="en-US" sz="2400" smtClean="0">
                <a:effectLst/>
              </a:rPr>
              <a:t>transient swellings of mesenchymal tissue that arise around the 7</a:t>
            </a:r>
            <a:r>
              <a:rPr lang="en-US" sz="2400" baseline="30000" smtClean="0">
                <a:effectLst/>
              </a:rPr>
              <a:t>th</a:t>
            </a:r>
            <a:r>
              <a:rPr lang="en-US" sz="2400" smtClean="0">
                <a:effectLst/>
              </a:rPr>
              <a:t> week in the hands and feet of the embryo.</a:t>
            </a:r>
          </a:p>
        </p:txBody>
      </p:sp>
      <p:pic>
        <p:nvPicPr>
          <p:cNvPr id="51203" name="Content Placeholder 1"/>
          <p:cNvPicPr>
            <a:picLocks noGrp="1" noChangeAspect="1"/>
          </p:cNvPicPr>
          <p:nvPr>
            <p:ph sz="half" idx="2"/>
          </p:nvPr>
        </p:nvPicPr>
        <p:blipFill>
          <a:blip r:embed="rId2"/>
          <a:srcRect/>
          <a:stretch>
            <a:fillRect/>
          </a:stretch>
        </p:blipFill>
        <p:spPr bwMode="auto">
          <a:xfrm>
            <a:off x="6921500" y="1935163"/>
            <a:ext cx="3695700" cy="49276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bwMode="auto"/>
        <p:txBody>
          <a:bodyPr wrap="square" numCol="1" anchorCtr="0" compatLnSpc="1">
            <a:prstTxWarp prst="textNoShape">
              <a:avLst/>
            </a:prstTxWarp>
          </a:bodyPr>
          <a:lstStyle/>
          <a:p>
            <a:r>
              <a:rPr lang="en-US" b="0" cap="none" smtClean="0">
                <a:effectLst/>
              </a:rPr>
              <a:t>1. Friction ridges develop in the fetal stage and reach their definitive form before birth</a:t>
            </a:r>
          </a:p>
        </p:txBody>
      </p:sp>
      <p:sp>
        <p:nvSpPr>
          <p:cNvPr id="52226" name="Rectangle 4"/>
          <p:cNvSpPr>
            <a:spLocks noGrp="1"/>
          </p:cNvSpPr>
          <p:nvPr>
            <p:ph type="body" sz="half" idx="1"/>
          </p:nvPr>
        </p:nvSpPr>
        <p:spPr bwMode="auto">
          <a:xfrm>
            <a:off x="914400" y="2095500"/>
            <a:ext cx="5100638" cy="4557713"/>
          </a:xfrm>
        </p:spPr>
        <p:txBody>
          <a:bodyPr wrap="square" numCol="1" anchor="t" anchorCtr="0" compatLnSpc="1">
            <a:prstTxWarp prst="textNoShape">
              <a:avLst/>
            </a:prstTxWarp>
          </a:bodyPr>
          <a:lstStyle/>
          <a:p>
            <a:r>
              <a:rPr lang="en-US" sz="2400" smtClean="0">
                <a:effectLst/>
              </a:rPr>
              <a:t>A basic similarity between hand lines and fingerprints and foot/toe prints is that all are preceeded by the presence of </a:t>
            </a:r>
            <a:r>
              <a:rPr lang="en-US" sz="2400" b="1" smtClean="0">
                <a:effectLst/>
              </a:rPr>
              <a:t>volar pads, </a:t>
            </a:r>
            <a:r>
              <a:rPr lang="en-US" sz="2400" smtClean="0">
                <a:effectLst/>
              </a:rPr>
              <a:t>transient swellings of mesenchymal tissue that arise around the 7</a:t>
            </a:r>
            <a:r>
              <a:rPr lang="en-US" sz="2400" baseline="30000" smtClean="0">
                <a:effectLst/>
              </a:rPr>
              <a:t>th</a:t>
            </a:r>
            <a:r>
              <a:rPr lang="en-US" sz="2400" smtClean="0">
                <a:effectLst/>
              </a:rPr>
              <a:t> week in the hands and feet of the embryo.</a:t>
            </a:r>
          </a:p>
        </p:txBody>
      </p:sp>
      <p:pic>
        <p:nvPicPr>
          <p:cNvPr id="52227" name="Content Placeholder 3"/>
          <p:cNvPicPr>
            <a:picLocks noGrp="1" noChangeAspect="1"/>
          </p:cNvPicPr>
          <p:nvPr>
            <p:ph sz="half" idx="2"/>
          </p:nvPr>
        </p:nvPicPr>
        <p:blipFill>
          <a:blip r:embed="rId2"/>
          <a:srcRect/>
          <a:stretch>
            <a:fillRect/>
          </a:stretch>
        </p:blipFill>
        <p:spPr bwMode="auto">
          <a:xfrm>
            <a:off x="6843713" y="1909763"/>
            <a:ext cx="3695700" cy="49276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bwMode="auto"/>
        <p:txBody>
          <a:bodyPr wrap="square" numCol="1" anchorCtr="0" compatLnSpc="1">
            <a:prstTxWarp prst="textNoShape">
              <a:avLst/>
            </a:prstTxWarp>
          </a:bodyPr>
          <a:lstStyle/>
          <a:p>
            <a:r>
              <a:rPr lang="en-US" b="0" cap="none" smtClean="0">
                <a:effectLst/>
              </a:rPr>
              <a:t>1. Friction ridges develop in the fetal stage and reach their definitive form before birth</a:t>
            </a:r>
          </a:p>
        </p:txBody>
      </p:sp>
      <p:sp>
        <p:nvSpPr>
          <p:cNvPr id="50179" name="Rectangle 3"/>
          <p:cNvSpPr>
            <a:spLocks noGrp="1"/>
          </p:cNvSpPr>
          <p:nvPr>
            <p:ph type="body" sz="half" idx="1"/>
          </p:nvPr>
        </p:nvSpPr>
        <p:spPr bwMode="auto">
          <a:xfrm>
            <a:off x="914400" y="2095500"/>
            <a:ext cx="5100638" cy="4557713"/>
          </a:xfrm>
        </p:spPr>
        <p:txBody>
          <a:bodyPr wrap="square" numCol="1" anchor="t" anchorCtr="0" compatLnSpc="1">
            <a:prstTxWarp prst="textNoShape">
              <a:avLst/>
            </a:prstTxWarp>
            <a:normAutofit lnSpcReduction="10000"/>
          </a:bodyPr>
          <a:lstStyle/>
          <a:p>
            <a:pPr>
              <a:defRPr/>
            </a:pPr>
            <a:r>
              <a:rPr lang="en-US" sz="2400" smtClean="0">
                <a:effectLst/>
              </a:rPr>
              <a:t>Initially the volar pads appear as evenly rounded pads, however by the 9</a:t>
            </a:r>
            <a:r>
              <a:rPr lang="en-US" sz="2400" baseline="30000" smtClean="0">
                <a:effectLst/>
              </a:rPr>
              <a:t>th</a:t>
            </a:r>
            <a:r>
              <a:rPr lang="en-US" sz="2400" smtClean="0">
                <a:effectLst/>
              </a:rPr>
              <a:t> week, the pads begin to vary in shape and position. </a:t>
            </a:r>
          </a:p>
          <a:p>
            <a:pPr>
              <a:defRPr/>
            </a:pPr>
            <a:r>
              <a:rPr lang="en-US" sz="2400" smtClean="0">
                <a:effectLst/>
              </a:rPr>
              <a:t>Regression of the volar pads occur around the 10</a:t>
            </a:r>
            <a:r>
              <a:rPr lang="en-US" sz="2400" baseline="30000" smtClean="0">
                <a:effectLst/>
              </a:rPr>
              <a:t>th</a:t>
            </a:r>
            <a:r>
              <a:rPr lang="en-US" sz="2400" smtClean="0">
                <a:effectLst/>
              </a:rPr>
              <a:t>-11</a:t>
            </a:r>
            <a:r>
              <a:rPr lang="en-US" sz="2400" baseline="30000" smtClean="0">
                <a:effectLst/>
              </a:rPr>
              <a:t>th</a:t>
            </a:r>
            <a:r>
              <a:rPr lang="en-US" sz="2400" smtClean="0">
                <a:effectLst/>
              </a:rPr>
              <a:t> week, which corresponds with the initial formation of epidermal ridge, the basic element of a finger/toe print ridge.</a:t>
            </a:r>
          </a:p>
        </p:txBody>
      </p:sp>
      <p:pic>
        <p:nvPicPr>
          <p:cNvPr id="53251" name="Content Placeholder 1"/>
          <p:cNvPicPr>
            <a:picLocks noGrp="1" noChangeAspect="1"/>
          </p:cNvPicPr>
          <p:nvPr>
            <p:ph sz="half" idx="2"/>
          </p:nvPr>
        </p:nvPicPr>
        <p:blipFill>
          <a:blip r:embed="rId2"/>
          <a:srcRect/>
          <a:stretch>
            <a:fillRect/>
          </a:stretch>
        </p:blipFill>
        <p:spPr bwMode="auto">
          <a:xfrm>
            <a:off x="6896100" y="1909763"/>
            <a:ext cx="3695700" cy="49276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bwMode="auto"/>
        <p:txBody>
          <a:bodyPr wrap="square" numCol="1" anchorCtr="0" compatLnSpc="1">
            <a:prstTxWarp prst="textNoShape">
              <a:avLst/>
            </a:prstTxWarp>
          </a:bodyPr>
          <a:lstStyle/>
          <a:p>
            <a:r>
              <a:rPr lang="en-US" b="0" cap="none" smtClean="0">
                <a:effectLst/>
              </a:rPr>
              <a:t>1. Friction ridges develop in the fetal stage and reach their definitive form before birth</a:t>
            </a:r>
          </a:p>
        </p:txBody>
      </p:sp>
      <p:sp>
        <p:nvSpPr>
          <p:cNvPr id="54274" name="Rectangle 5"/>
          <p:cNvSpPr>
            <a:spLocks noGrp="1"/>
          </p:cNvSpPr>
          <p:nvPr>
            <p:ph type="body" idx="1"/>
          </p:nvPr>
        </p:nvSpPr>
        <p:spPr bwMode="auto">
          <a:xfrm>
            <a:off x="914400" y="2095500"/>
            <a:ext cx="10353675" cy="4151313"/>
          </a:xfrm>
        </p:spPr>
        <p:txBody>
          <a:bodyPr wrap="square" numCol="1" anchor="t" anchorCtr="0" compatLnSpc="1">
            <a:prstTxWarp prst="textNoShape">
              <a:avLst/>
            </a:prstTxWarp>
          </a:bodyPr>
          <a:lstStyle/>
          <a:p>
            <a:r>
              <a:rPr lang="en-US" sz="2800" smtClean="0">
                <a:effectLst/>
              </a:rPr>
              <a:t>Researchers have confirmed that the shape and size of the finger/toe print volar pads correlate directly to the print pattern.  </a:t>
            </a:r>
          </a:p>
          <a:p>
            <a:r>
              <a:rPr lang="en-US" sz="2800" smtClean="0">
                <a:effectLst/>
              </a:rPr>
              <a:t>High symmetrical ‘volar pads’ produce whorls.</a:t>
            </a:r>
          </a:p>
          <a:p>
            <a:r>
              <a:rPr lang="en-US" sz="2800" smtClean="0">
                <a:effectLst/>
              </a:rPr>
              <a:t>Lower asymmetrical ‘volar pads’ with normal height produce loops.</a:t>
            </a:r>
          </a:p>
          <a:p>
            <a:r>
              <a:rPr lang="en-US" sz="2800" smtClean="0">
                <a:effectLst/>
              </a:rPr>
              <a:t>Low ‘volar pads’ produce arches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bwMode="auto"/>
        <p:txBody>
          <a:bodyPr wrap="square" numCol="1" anchorCtr="0" compatLnSpc="1">
            <a:prstTxWarp prst="textNoShape">
              <a:avLst/>
            </a:prstTxWarp>
          </a:bodyPr>
          <a:lstStyle/>
          <a:p>
            <a:r>
              <a:rPr lang="en-US" b="0" cap="none" smtClean="0">
                <a:effectLst/>
              </a:rPr>
              <a:t>1. Friction ridges develop in the fetal stage and reach their definitive form before birth</a:t>
            </a:r>
          </a:p>
        </p:txBody>
      </p:sp>
      <p:sp>
        <p:nvSpPr>
          <p:cNvPr id="55298" name="Rectangle 5"/>
          <p:cNvSpPr>
            <a:spLocks noGrp="1"/>
          </p:cNvSpPr>
          <p:nvPr>
            <p:ph type="body" idx="1"/>
          </p:nvPr>
        </p:nvSpPr>
        <p:spPr bwMode="auto">
          <a:xfrm>
            <a:off x="914400" y="2095500"/>
            <a:ext cx="10353675" cy="4151313"/>
          </a:xfrm>
        </p:spPr>
        <p:txBody>
          <a:bodyPr wrap="square" numCol="1" anchor="t" anchorCtr="0" compatLnSpc="1">
            <a:prstTxWarp prst="textNoShape">
              <a:avLst/>
            </a:prstTxWarp>
          </a:bodyPr>
          <a:lstStyle/>
          <a:p>
            <a:r>
              <a:rPr lang="en-US" sz="2800" smtClean="0">
                <a:effectLst/>
              </a:rPr>
              <a:t>The process observed for the palm and plantar is similar where the volar pads manifest in the interdigital regions.</a:t>
            </a:r>
          </a:p>
          <a:p>
            <a:r>
              <a:rPr lang="en-US" sz="2800" smtClean="0">
                <a:effectLst/>
              </a:rPr>
              <a:t>“the base point fixation of primary creases of palm and plantar is of embryonic nature and their orientation in shape and size is the pre-ordain manifestation of localized activity of volar pads.” </a:t>
            </a:r>
            <a:r>
              <a:rPr lang="en-US" sz="1200" smtClean="0">
                <a:effectLst/>
              </a:rPr>
              <a:t>Balli RS, Anthropology of Crease Morphogenesis: A Scientific Analysis.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bwMode="auto"/>
        <p:txBody>
          <a:bodyPr wrap="square" numCol="1" anchorCtr="0" compatLnSpc="1">
            <a:prstTxWarp prst="textNoShape">
              <a:avLst/>
            </a:prstTxWarp>
          </a:bodyPr>
          <a:lstStyle/>
          <a:p>
            <a:r>
              <a:rPr lang="en-US" b="0" cap="none" smtClean="0">
                <a:effectLst/>
              </a:rPr>
              <a:t>1. Friction ridges develop in the fetal stage and reach their definitive form before birth</a:t>
            </a:r>
          </a:p>
        </p:txBody>
      </p:sp>
      <p:sp>
        <p:nvSpPr>
          <p:cNvPr id="56322" name="Rectangle 5"/>
          <p:cNvSpPr>
            <a:spLocks noGrp="1"/>
          </p:cNvSpPr>
          <p:nvPr>
            <p:ph type="body" idx="1"/>
          </p:nvPr>
        </p:nvSpPr>
        <p:spPr bwMode="auto">
          <a:xfrm>
            <a:off x="914400" y="2095500"/>
            <a:ext cx="10353675" cy="4151313"/>
          </a:xfrm>
        </p:spPr>
        <p:txBody>
          <a:bodyPr wrap="square" numCol="1" anchor="t" anchorCtr="0" compatLnSpc="1">
            <a:prstTxWarp prst="textNoShape">
              <a:avLst/>
            </a:prstTxWarp>
          </a:bodyPr>
          <a:lstStyle/>
          <a:p>
            <a:r>
              <a:rPr lang="en-US" sz="2800" smtClean="0">
                <a:effectLst/>
              </a:rPr>
              <a:t>By week 24 the dermis development is finalized and the finger/toe prints are complete and fairly permanent.</a:t>
            </a:r>
          </a:p>
          <a:p>
            <a:r>
              <a:rPr lang="en-US" sz="2800" smtClean="0">
                <a:effectLst/>
              </a:rPr>
              <a:t>The location and size of the pore ducts and pore openings along the surface of the friction ridge skin are also defined and do not change.</a:t>
            </a:r>
          </a:p>
          <a:p>
            <a:r>
              <a:rPr lang="en-US" sz="2800" smtClean="0">
                <a:effectLst/>
              </a:rPr>
              <a:t>The individual pattern characteristics develop by the fetus touching and experiencing its womb environment.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bwMode="auto"/>
        <p:txBody>
          <a:bodyPr wrap="square" numCol="1" anchorCtr="0" compatLnSpc="1">
            <a:prstTxWarp prst="textNoShape">
              <a:avLst/>
            </a:prstTxWarp>
          </a:bodyPr>
          <a:lstStyle/>
          <a:p>
            <a:r>
              <a:rPr lang="en-US" b="0" cap="none" smtClean="0">
                <a:effectLst/>
              </a:rPr>
              <a:t>1. Friction ridges develop in the fetal stage and reach their definitive form before birth</a:t>
            </a:r>
          </a:p>
        </p:txBody>
      </p:sp>
      <p:sp>
        <p:nvSpPr>
          <p:cNvPr id="57346" name="Rectangle 5"/>
          <p:cNvSpPr>
            <a:spLocks noGrp="1"/>
          </p:cNvSpPr>
          <p:nvPr>
            <p:ph type="body" idx="1"/>
          </p:nvPr>
        </p:nvSpPr>
        <p:spPr bwMode="auto">
          <a:xfrm>
            <a:off x="914400" y="2095500"/>
            <a:ext cx="10353675" cy="4151313"/>
          </a:xfrm>
        </p:spPr>
        <p:txBody>
          <a:bodyPr wrap="square" numCol="1" anchor="t" anchorCtr="0" compatLnSpc="1">
            <a:prstTxWarp prst="textNoShape">
              <a:avLst/>
            </a:prstTxWarp>
          </a:bodyPr>
          <a:lstStyle/>
          <a:p>
            <a:r>
              <a:rPr lang="en-US" sz="2800" smtClean="0">
                <a:effectLst/>
              </a:rPr>
              <a:t>Since every fetus applies stresses and pressure to each of the volar pads differently, the ridge features, finger-palm-toe-plantar prints, that develop will be unique to that baby.</a:t>
            </a:r>
          </a:p>
          <a:p>
            <a:r>
              <a:rPr lang="en-US" sz="2800" smtClean="0">
                <a:effectLst/>
              </a:rPr>
              <a:t>No two fingerprints have yet to be found to be exactly the same after more than 100 years of identification.</a:t>
            </a:r>
          </a:p>
          <a:p>
            <a:r>
              <a:rPr lang="en-US" sz="2800" smtClean="0">
                <a:effectLst/>
              </a:rPr>
              <a:t>Even identical twins, who have the same DNA, have different sets of fingerprints.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xfrm>
            <a:off x="811213" y="531813"/>
            <a:ext cx="10353675" cy="1130300"/>
          </a:xfrm>
        </p:spPr>
        <p:txBody>
          <a:bodyPr wrap="square" numCol="1" anchorCtr="0" compatLnSpc="1">
            <a:prstTxWarp prst="textNoShape">
              <a:avLst/>
            </a:prstTxWarp>
            <a:normAutofit fontScale="90000"/>
          </a:bodyPr>
          <a:lstStyle/>
          <a:p>
            <a:pPr>
              <a:defRPr/>
            </a:pPr>
            <a:r>
              <a:rPr lang="en-US" b="0" cap="none" dirty="0" smtClean="0">
                <a:effectLst/>
              </a:rPr>
              <a:t>2. Friction ridges remain permanent throughout life with the exception of scar distortion</a:t>
            </a:r>
          </a:p>
        </p:txBody>
      </p:sp>
      <p:sp>
        <p:nvSpPr>
          <p:cNvPr id="58370" name="Rectangle 5"/>
          <p:cNvSpPr>
            <a:spLocks noGrp="1"/>
          </p:cNvSpPr>
          <p:nvPr>
            <p:ph type="body" idx="1"/>
          </p:nvPr>
        </p:nvSpPr>
        <p:spPr bwMode="auto">
          <a:xfrm>
            <a:off x="811213" y="1947863"/>
            <a:ext cx="10353675" cy="4910137"/>
          </a:xfrm>
        </p:spPr>
        <p:txBody>
          <a:bodyPr wrap="square" numCol="1" anchor="t" anchorCtr="0" compatLnSpc="1">
            <a:prstTxWarp prst="textNoShape">
              <a:avLst/>
            </a:prstTxWarp>
          </a:bodyPr>
          <a:lstStyle/>
          <a:p>
            <a:r>
              <a:rPr lang="en-US" sz="2800" smtClean="0">
                <a:effectLst/>
              </a:rPr>
              <a:t>The </a:t>
            </a:r>
            <a:r>
              <a:rPr lang="en-US" sz="2800" b="1" i="1" smtClean="0">
                <a:effectLst/>
              </a:rPr>
              <a:t>stratum basale </a:t>
            </a:r>
            <a:r>
              <a:rPr lang="en-US" sz="2800" smtClean="0">
                <a:effectLst/>
              </a:rPr>
              <a:t>(generating layer) of the epidermis does not change except for injury, disease or decomposition after death.</a:t>
            </a:r>
          </a:p>
          <a:p>
            <a:r>
              <a:rPr lang="en-US" sz="2800" smtClean="0">
                <a:effectLst/>
              </a:rPr>
              <a:t>Some </a:t>
            </a:r>
            <a:r>
              <a:rPr lang="en-US" sz="2800" b="1" u="sng" smtClean="0">
                <a:effectLst/>
              </a:rPr>
              <a:t>diseases</a:t>
            </a:r>
            <a:r>
              <a:rPr lang="en-US" sz="2800" smtClean="0">
                <a:effectLst/>
              </a:rPr>
              <a:t>, amputations or injury may affect the skin’s ability to regenerate, leading to formation of scar tissue.</a:t>
            </a:r>
          </a:p>
          <a:p>
            <a:r>
              <a:rPr lang="en-US" sz="2800" smtClean="0">
                <a:effectLst/>
              </a:rPr>
              <a:t>Eczema…..Pitted Keratolysis..…Lichen Planus….. Tinea…..Pomfolyx…..warts….atopic eczema…psoriasis….</a:t>
            </a:r>
          </a:p>
          <a:p>
            <a:endParaRPr lang="en-US" sz="2800" smtClean="0">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bwMode="auto">
          <a:xfrm>
            <a:off x="811213" y="531813"/>
            <a:ext cx="10353675" cy="1130300"/>
          </a:xfrm>
        </p:spPr>
        <p:txBody>
          <a:bodyPr wrap="square" numCol="1" anchorCtr="0" compatLnSpc="1">
            <a:prstTxWarp prst="textNoShape">
              <a:avLst/>
            </a:prstTxWarp>
            <a:normAutofit fontScale="90000"/>
          </a:bodyPr>
          <a:lstStyle/>
          <a:p>
            <a:pPr>
              <a:defRPr/>
            </a:pPr>
            <a:r>
              <a:rPr lang="en-US" b="0" cap="none" dirty="0" smtClean="0">
                <a:effectLst/>
              </a:rPr>
              <a:t>2. Friction ridges remain permanent throughout life with the exception of scar distortion</a:t>
            </a:r>
          </a:p>
        </p:txBody>
      </p:sp>
      <p:sp>
        <p:nvSpPr>
          <p:cNvPr id="59394" name="Rectangle 5"/>
          <p:cNvSpPr>
            <a:spLocks noGrp="1"/>
          </p:cNvSpPr>
          <p:nvPr>
            <p:ph type="body" idx="4294967295"/>
          </p:nvPr>
        </p:nvSpPr>
        <p:spPr bwMode="auto">
          <a:xfrm>
            <a:off x="811213" y="1947863"/>
            <a:ext cx="10353675" cy="4910137"/>
          </a:xfrm>
          <a:noFill/>
        </p:spPr>
        <p:txBody>
          <a:bodyPr wrap="square" numCol="1" anchor="t" anchorCtr="0" compatLnSpc="1">
            <a:prstTxWarp prst="textNoShape">
              <a:avLst/>
            </a:prstTxWarp>
          </a:bodyPr>
          <a:lstStyle/>
          <a:p>
            <a:r>
              <a:rPr lang="en-US" sz="2800" smtClean="0">
                <a:effectLst/>
              </a:rPr>
              <a:t>Systemic scleroderma…..Raynaud’s Phenomenon…</a:t>
            </a:r>
          </a:p>
          <a:p>
            <a:endParaRPr lang="en-US" sz="2800" smtClean="0">
              <a:effectLst/>
            </a:endParaRPr>
          </a:p>
          <a:p>
            <a:endParaRPr lang="en-US" sz="2800" smtClean="0">
              <a:effectLst/>
            </a:endParaRPr>
          </a:p>
          <a:p>
            <a:r>
              <a:rPr lang="en-US" sz="2800" smtClean="0">
                <a:effectLst/>
              </a:rPr>
              <a:t>Injuries that penetrate into the dermal layer can permanently alter and damage the epidermal surface altering the friction ridge pattern creating a scar.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xfrm>
            <a:off x="811213" y="531813"/>
            <a:ext cx="10353675" cy="1130300"/>
          </a:xfrm>
        </p:spPr>
        <p:txBody>
          <a:bodyPr wrap="square" numCol="1" anchorCtr="0" compatLnSpc="1">
            <a:prstTxWarp prst="textNoShape">
              <a:avLst/>
            </a:prstTxWarp>
            <a:normAutofit fontScale="90000"/>
          </a:bodyPr>
          <a:lstStyle/>
          <a:p>
            <a:pPr>
              <a:defRPr/>
            </a:pPr>
            <a:r>
              <a:rPr lang="en-US" b="0" cap="none" dirty="0" smtClean="0">
                <a:effectLst/>
              </a:rPr>
              <a:t>2. Friction ridges remain permanent throughout life with the exception of scar distortion</a:t>
            </a:r>
          </a:p>
        </p:txBody>
      </p:sp>
      <p:sp>
        <p:nvSpPr>
          <p:cNvPr id="60418" name="Rectangle 5"/>
          <p:cNvSpPr>
            <a:spLocks noGrp="1"/>
          </p:cNvSpPr>
          <p:nvPr>
            <p:ph type="body" idx="1"/>
          </p:nvPr>
        </p:nvSpPr>
        <p:spPr bwMode="auto">
          <a:xfrm>
            <a:off x="811213" y="1947863"/>
            <a:ext cx="10353675" cy="4910137"/>
          </a:xfrm>
        </p:spPr>
        <p:txBody>
          <a:bodyPr wrap="square" numCol="1" anchor="t" anchorCtr="0" compatLnSpc="1">
            <a:prstTxWarp prst="textNoShape">
              <a:avLst/>
            </a:prstTxWarp>
          </a:bodyPr>
          <a:lstStyle/>
          <a:p>
            <a:r>
              <a:rPr lang="en-US" sz="2800" smtClean="0">
                <a:effectLst/>
              </a:rPr>
              <a:t>Bricklayers wear down the ridges of their fingerprints by handling heavy, rough materials as well as individuals who may walk barefoot on hot abrasive surfaces.</a:t>
            </a:r>
          </a:p>
          <a:p>
            <a:r>
              <a:rPr lang="en-US" sz="2800" smtClean="0">
                <a:effectLst/>
              </a:rPr>
              <a:t>People who work with lime, a base chemical, can dissolve their skin.</a:t>
            </a:r>
          </a:p>
          <a:p>
            <a:r>
              <a:rPr lang="en-US" sz="2800" smtClean="0">
                <a:effectLst/>
              </a:rPr>
              <a:t>People who can pineapple juice, an acid, can dissolve their skin.</a:t>
            </a:r>
          </a:p>
          <a:p>
            <a:endParaRPr lang="en-US" sz="2800" smtClean="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p:cNvSpPr>
          <p:nvPr>
            <p:ph type="title"/>
          </p:nvPr>
        </p:nvSpPr>
        <p:spPr bwMode="auto">
          <a:xfrm>
            <a:off x="914400" y="609600"/>
            <a:ext cx="10353675" cy="5538788"/>
          </a:xfrm>
        </p:spPr>
        <p:txBody>
          <a:bodyPr wrap="square" numCol="1" anchorCtr="0" compatLnSpc="1">
            <a:prstTxWarp prst="textNoShape">
              <a:avLst/>
            </a:prstTxWarp>
          </a:bodyPr>
          <a:lstStyle/>
          <a:p>
            <a:r>
              <a:rPr lang="en-US" b="0" cap="none" smtClean="0">
                <a:effectLst/>
              </a:rPr>
              <a:t>There are two types of skin</a:t>
            </a:r>
            <a:br>
              <a:rPr lang="en-US" b="0" cap="none" smtClean="0">
                <a:effectLst/>
              </a:rPr>
            </a:br>
            <a:r>
              <a:rPr lang="en-US" b="0" cap="none" smtClean="0">
                <a:effectLst/>
              </a:rPr>
              <a:t/>
            </a:r>
            <a:br>
              <a:rPr lang="en-US" b="0" cap="none" smtClean="0">
                <a:effectLst/>
              </a:rPr>
            </a:br>
            <a:r>
              <a:rPr lang="en-US" cap="none" smtClean="0">
                <a:effectLst/>
              </a:rPr>
              <a:t>smooth</a:t>
            </a:r>
            <a:r>
              <a:rPr lang="en-US" b="0" cap="none" smtClean="0">
                <a:effectLst/>
              </a:rPr>
              <a:t> skin that is found on the majority of the body</a:t>
            </a:r>
            <a:br>
              <a:rPr lang="en-US" b="0" cap="none" smtClean="0">
                <a:effectLst/>
              </a:rPr>
            </a:br>
            <a:r>
              <a:rPr lang="en-US" b="0" cap="none" smtClean="0">
                <a:effectLst/>
              </a:rPr>
              <a:t/>
            </a:r>
            <a:br>
              <a:rPr lang="en-US" b="0" cap="none" smtClean="0">
                <a:effectLst/>
              </a:rPr>
            </a:br>
            <a:r>
              <a:rPr lang="en-US" b="0" cap="none" smtClean="0">
                <a:effectLst/>
              </a:rPr>
              <a:t>and</a:t>
            </a:r>
            <a:br>
              <a:rPr lang="en-US" b="0" cap="none" smtClean="0">
                <a:effectLst/>
              </a:rPr>
            </a:br>
            <a:r>
              <a:rPr lang="en-US" b="0" cap="none" smtClean="0">
                <a:effectLst/>
              </a:rPr>
              <a:t/>
            </a:r>
            <a:br>
              <a:rPr lang="en-US" b="0" cap="none" smtClean="0">
                <a:effectLst/>
              </a:rPr>
            </a:br>
            <a:r>
              <a:rPr lang="en-US" cap="none" smtClean="0">
                <a:effectLst/>
              </a:rPr>
              <a:t>volar</a:t>
            </a:r>
            <a:r>
              <a:rPr lang="en-US" b="0" cap="none" smtClean="0">
                <a:effectLst/>
              </a:rPr>
              <a:t> (friction ridge) skin that is found on the palmar and plantar surfaces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bwMode="auto">
          <a:xfrm>
            <a:off x="811213" y="531813"/>
            <a:ext cx="10353675" cy="1130300"/>
          </a:xfrm>
        </p:spPr>
        <p:txBody>
          <a:bodyPr wrap="square" numCol="1" anchorCtr="0" compatLnSpc="1">
            <a:prstTxWarp prst="textNoShape">
              <a:avLst/>
            </a:prstTxWarp>
            <a:normAutofit fontScale="90000"/>
          </a:bodyPr>
          <a:lstStyle/>
          <a:p>
            <a:pPr>
              <a:defRPr/>
            </a:pPr>
            <a:r>
              <a:rPr lang="en-US" b="0" cap="none" dirty="0" smtClean="0">
                <a:effectLst/>
              </a:rPr>
              <a:t>2. Friction ridges remain permanent throughout life with the exception of scar distortion</a:t>
            </a:r>
          </a:p>
        </p:txBody>
      </p:sp>
      <p:sp>
        <p:nvSpPr>
          <p:cNvPr id="61442" name="Rectangle 5"/>
          <p:cNvSpPr>
            <a:spLocks noGrp="1"/>
          </p:cNvSpPr>
          <p:nvPr>
            <p:ph type="body" idx="4294967295"/>
          </p:nvPr>
        </p:nvSpPr>
        <p:spPr bwMode="auto">
          <a:xfrm>
            <a:off x="811213" y="1947863"/>
            <a:ext cx="10353675" cy="4910137"/>
          </a:xfrm>
          <a:noFill/>
        </p:spPr>
        <p:txBody>
          <a:bodyPr wrap="square" numCol="1" anchor="t" anchorCtr="0" compatLnSpc="1">
            <a:prstTxWarp prst="textNoShape">
              <a:avLst/>
            </a:prstTxWarp>
          </a:bodyPr>
          <a:lstStyle/>
          <a:p>
            <a:r>
              <a:rPr lang="en-US" sz="2800" smtClean="0">
                <a:effectLst/>
              </a:rPr>
              <a:t>Xeloda, Capecitabine, a chemotherapy agent, can cause </a:t>
            </a:r>
            <a:r>
              <a:rPr lang="en-US" sz="2800" b="1" smtClean="0">
                <a:effectLst/>
              </a:rPr>
              <a:t>foot-hand syndrome, </a:t>
            </a:r>
            <a:r>
              <a:rPr lang="en-US" sz="2800" smtClean="0">
                <a:effectLst/>
              </a:rPr>
              <a:t>an induced palmar plantar erythrodysesthesia. </a:t>
            </a:r>
          </a:p>
          <a:p>
            <a:r>
              <a:rPr lang="en-US" sz="2800" smtClean="0">
                <a:effectLst/>
              </a:rPr>
              <a:t>However if the activity ceases, the skin will regenerate in the original pattern as the injury or insult did not penetrate into the dermal layers.</a:t>
            </a:r>
          </a:p>
          <a:p>
            <a:r>
              <a:rPr lang="en-US" sz="2800" smtClean="0">
                <a:effectLst/>
              </a:rPr>
              <a:t>This was shown by experimentation in the late 1800’s by Sir Francis Galton- </a:t>
            </a:r>
            <a:r>
              <a:rPr lang="en-US" sz="2800" b="1" smtClean="0">
                <a:effectLst/>
              </a:rPr>
              <a:t>The Principle of Print Persistency</a:t>
            </a:r>
          </a:p>
          <a:p>
            <a:endParaRPr lang="en-US" sz="2800" smtClean="0">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bwMode="auto">
          <a:xfrm>
            <a:off x="811213" y="531813"/>
            <a:ext cx="10353675" cy="1130300"/>
          </a:xfrm>
        </p:spPr>
        <p:txBody>
          <a:bodyPr wrap="square" numCol="1" anchorCtr="0" compatLnSpc="1">
            <a:prstTxWarp prst="textNoShape">
              <a:avLst/>
            </a:prstTxWarp>
            <a:normAutofit fontScale="90000"/>
          </a:bodyPr>
          <a:lstStyle/>
          <a:p>
            <a:pPr>
              <a:defRPr/>
            </a:pPr>
            <a:r>
              <a:rPr lang="en-US" b="0" cap="none" dirty="0" smtClean="0">
                <a:effectLst/>
              </a:rPr>
              <a:t>2. Friction ridges remain permanent throughout life with the exception of scar distortion</a:t>
            </a:r>
          </a:p>
        </p:txBody>
      </p:sp>
      <p:sp>
        <p:nvSpPr>
          <p:cNvPr id="62466" name="Rectangle 5"/>
          <p:cNvSpPr>
            <a:spLocks noGrp="1"/>
          </p:cNvSpPr>
          <p:nvPr>
            <p:ph type="body" idx="4294967295"/>
          </p:nvPr>
        </p:nvSpPr>
        <p:spPr bwMode="auto">
          <a:xfrm>
            <a:off x="811213" y="1947863"/>
            <a:ext cx="10353675" cy="4910137"/>
          </a:xfrm>
          <a:noFill/>
        </p:spPr>
        <p:txBody>
          <a:bodyPr wrap="square" numCol="1" anchor="t" anchorCtr="0" compatLnSpc="1">
            <a:prstTxWarp prst="textNoShape">
              <a:avLst/>
            </a:prstTxWarp>
          </a:bodyPr>
          <a:lstStyle/>
          <a:p>
            <a:r>
              <a:rPr lang="en-US" sz="2400" b="1" u="sng" smtClean="0">
                <a:effectLst/>
              </a:rPr>
              <a:t>Naegeli Syndrome</a:t>
            </a:r>
          </a:p>
          <a:p>
            <a:r>
              <a:rPr lang="en-US" sz="2400" b="1" u="sng" smtClean="0">
                <a:effectLst/>
              </a:rPr>
              <a:t>Dermatopathia pigmentosa reticularis</a:t>
            </a:r>
            <a:r>
              <a:rPr lang="en-US" sz="2400" smtClean="0">
                <a:effectLst/>
              </a:rPr>
              <a:t> (DPR) a rare autosomal dominant congenital disorder that is  a form of ectodermal dysplasia. </a:t>
            </a:r>
          </a:p>
          <a:p>
            <a:r>
              <a:rPr lang="en-US" sz="2400" smtClean="0">
                <a:effectLst/>
              </a:rPr>
              <a:t>Triad of reticulate hyperpigmentation, noncicatricial alopecia and onychdystrophy.</a:t>
            </a:r>
          </a:p>
          <a:p>
            <a:r>
              <a:rPr lang="en-US" sz="2400" smtClean="0">
                <a:effectLst/>
              </a:rPr>
              <a:t>Lack sweat glands, thin hair, brittle nails, mottled skin</a:t>
            </a:r>
          </a:p>
          <a:p>
            <a:r>
              <a:rPr lang="en-US" sz="2400" smtClean="0">
                <a:effectLst/>
              </a:rPr>
              <a:t>                            LACK OF FINGERPRINTS </a:t>
            </a:r>
          </a:p>
          <a:p>
            <a:r>
              <a:rPr lang="en-US" sz="2400" smtClean="0">
                <a:effectLst/>
              </a:rPr>
              <a:t>Both have a defect in the keratin 14 protein</a:t>
            </a:r>
          </a:p>
          <a:p>
            <a:endParaRPr lang="en-US" sz="2400" smtClean="0">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xfrm>
            <a:off x="811213" y="415925"/>
            <a:ext cx="10353675" cy="1130300"/>
          </a:xfrm>
        </p:spPr>
        <p:txBody>
          <a:bodyPr wrap="square" numCol="1" anchorCtr="0" compatLnSpc="1">
            <a:prstTxWarp prst="textNoShape">
              <a:avLst/>
            </a:prstTxWarp>
            <a:normAutofit fontScale="90000"/>
          </a:bodyPr>
          <a:lstStyle/>
          <a:p>
            <a:pPr>
              <a:defRPr/>
            </a:pPr>
            <a:r>
              <a:rPr lang="en-US" b="0" cap="none" dirty="0" smtClean="0">
                <a:effectLst/>
              </a:rPr>
              <a:t>2. Friction ridges remain permanent throughout life with the exception of scar distortion</a:t>
            </a:r>
          </a:p>
        </p:txBody>
      </p:sp>
      <p:sp>
        <p:nvSpPr>
          <p:cNvPr id="63490" name="Rectangle 5"/>
          <p:cNvSpPr>
            <a:spLocks noGrp="1"/>
          </p:cNvSpPr>
          <p:nvPr>
            <p:ph type="body" idx="1"/>
          </p:nvPr>
        </p:nvSpPr>
        <p:spPr bwMode="auto">
          <a:xfrm>
            <a:off x="811213" y="1947863"/>
            <a:ext cx="10353675" cy="4910137"/>
          </a:xfrm>
        </p:spPr>
        <p:txBody>
          <a:bodyPr wrap="square" numCol="1" anchor="t" anchorCtr="0" compatLnSpc="1">
            <a:prstTxWarp prst="textNoShape">
              <a:avLst/>
            </a:prstTxWarp>
          </a:bodyPr>
          <a:lstStyle/>
          <a:p>
            <a:r>
              <a:rPr lang="en-US" sz="2800" smtClean="0">
                <a:effectLst/>
              </a:rPr>
              <a:t>The constant cycle of cellular morphogenesis, growth and migration that occurs throughout life accounts for the persistency of friction skin.</a:t>
            </a:r>
          </a:p>
          <a:p>
            <a:r>
              <a:rPr lang="en-US" sz="3200" b="1" smtClean="0">
                <a:effectLst/>
              </a:rPr>
              <a:t>However, </a:t>
            </a:r>
            <a:r>
              <a:rPr lang="en-US" sz="2800" smtClean="0">
                <a:effectLst/>
              </a:rPr>
              <a:t>as an individual ages, the rate of cellular growth and elasticity of the skin decreases. The ridge can become thicker, decreasing the height between ridge and furrow thereby reducing prominence and causing the prints of elderly individuals to appear smudged or smeared.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038" y="153988"/>
            <a:ext cx="9732962" cy="985837"/>
          </a:xfrm>
        </p:spPr>
        <p:txBody>
          <a:bodyPr/>
          <a:lstStyle/>
          <a:p>
            <a:pPr>
              <a:defRPr/>
            </a:pPr>
            <a:r>
              <a:rPr lang="en-US" sz="3200" b="0" dirty="0" smtClean="0"/>
              <a:t>3. ridge patterns and the minutiae within are ‘unique’</a:t>
            </a:r>
            <a:endParaRPr lang="en-US" sz="3200" b="0" dirty="0"/>
          </a:p>
        </p:txBody>
      </p:sp>
      <p:sp>
        <p:nvSpPr>
          <p:cNvPr id="4" name="Text Placeholder 3"/>
          <p:cNvSpPr>
            <a:spLocks noGrp="1"/>
          </p:cNvSpPr>
          <p:nvPr>
            <p:ph type="body" idx="1"/>
          </p:nvPr>
        </p:nvSpPr>
        <p:spPr>
          <a:xfrm>
            <a:off x="1228725" y="2201863"/>
            <a:ext cx="9734550" cy="3941762"/>
          </a:xfrm>
        </p:spPr>
        <p:txBody>
          <a:bodyPr/>
          <a:lstStyle/>
          <a:p>
            <a:pPr>
              <a:defRPr/>
            </a:pPr>
            <a:r>
              <a:rPr lang="en-US" sz="3200" dirty="0" smtClean="0"/>
              <a:t>The science of fingerprint identification accepts the premise that no two fingerprints are alike.</a:t>
            </a:r>
          </a:p>
          <a:p>
            <a:pPr>
              <a:defRPr/>
            </a:pPr>
            <a:r>
              <a:rPr lang="en-US" sz="3200" dirty="0" smtClean="0"/>
              <a:t>However they would have to examine the fingerprints of everyone who has ever lived or will live to prove that </a:t>
            </a:r>
            <a:r>
              <a:rPr lang="en-US" sz="3200" i="1" u="sng" dirty="0" smtClean="0"/>
              <a:t>absolutely</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038" y="153988"/>
            <a:ext cx="9732962" cy="985837"/>
          </a:xfrm>
        </p:spPr>
        <p:txBody>
          <a:bodyPr/>
          <a:lstStyle/>
          <a:p>
            <a:pPr>
              <a:defRPr/>
            </a:pPr>
            <a:r>
              <a:rPr lang="en-US" sz="3200" b="0" dirty="0" smtClean="0"/>
              <a:t>3. ridge patterns and the minutiae within are ‘unique’</a:t>
            </a:r>
            <a:endParaRPr lang="en-US" sz="3200" b="0" dirty="0"/>
          </a:p>
        </p:txBody>
      </p:sp>
      <p:sp>
        <p:nvSpPr>
          <p:cNvPr id="4" name="Text Placeholder 3"/>
          <p:cNvSpPr>
            <a:spLocks noGrp="1"/>
          </p:cNvSpPr>
          <p:nvPr>
            <p:ph type="body" idx="1"/>
          </p:nvPr>
        </p:nvSpPr>
        <p:spPr>
          <a:xfrm>
            <a:off x="1228725" y="1403350"/>
            <a:ext cx="9734550" cy="5280025"/>
          </a:xfrm>
        </p:spPr>
        <p:txBody>
          <a:bodyPr/>
          <a:lstStyle/>
          <a:p>
            <a:pPr>
              <a:defRPr/>
            </a:pPr>
            <a:r>
              <a:rPr lang="en-US" sz="3200" dirty="0" smtClean="0"/>
              <a:t>It has been challenged for that reason, (</a:t>
            </a:r>
            <a:r>
              <a:rPr lang="en-US" sz="3200" dirty="0" err="1" smtClean="0"/>
              <a:t>ie</a:t>
            </a:r>
            <a:r>
              <a:rPr lang="en-US" sz="3200" dirty="0" smtClean="0"/>
              <a:t>. </a:t>
            </a:r>
            <a:r>
              <a:rPr lang="en-US" sz="3200" i="1" dirty="0" smtClean="0"/>
              <a:t>United States v. </a:t>
            </a:r>
            <a:r>
              <a:rPr lang="en-US" sz="3200" i="1" dirty="0" err="1" smtClean="0"/>
              <a:t>Llera</a:t>
            </a:r>
            <a:r>
              <a:rPr lang="en-US" sz="3200" i="1" dirty="0" smtClean="0"/>
              <a:t> Plaza, </a:t>
            </a:r>
            <a:r>
              <a:rPr lang="en-US" sz="3200" dirty="0" smtClean="0"/>
              <a:t>The Madrid Bombings – Brandon Mayfield case).</a:t>
            </a:r>
          </a:p>
          <a:p>
            <a:pPr>
              <a:defRPr/>
            </a:pPr>
            <a:r>
              <a:rPr lang="en-US" sz="3200" dirty="0" smtClean="0"/>
              <a:t>While the belief in fingerprint individuality has so far been upheld by the manual expert examination of millions of fingerprints, the underlying scientific and statistical basis of fingerprint individuality has not been rigorously studied or tested.</a:t>
            </a:r>
            <a:endParaRPr lang="en-US"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038" y="153988"/>
            <a:ext cx="9732962" cy="985837"/>
          </a:xfrm>
        </p:spPr>
        <p:txBody>
          <a:bodyPr/>
          <a:lstStyle/>
          <a:p>
            <a:pPr>
              <a:defRPr/>
            </a:pPr>
            <a:r>
              <a:rPr lang="en-US" sz="3200" b="0" dirty="0" smtClean="0"/>
              <a:t>3. ridge patterns and the minutiae within are ‘unique’</a:t>
            </a:r>
            <a:endParaRPr lang="en-US" sz="3200" b="0" dirty="0"/>
          </a:p>
        </p:txBody>
      </p:sp>
      <p:sp>
        <p:nvSpPr>
          <p:cNvPr id="4" name="Text Placeholder 3"/>
          <p:cNvSpPr>
            <a:spLocks noGrp="1"/>
          </p:cNvSpPr>
          <p:nvPr>
            <p:ph type="body" idx="1"/>
          </p:nvPr>
        </p:nvSpPr>
        <p:spPr>
          <a:xfrm>
            <a:off x="1228725" y="1403350"/>
            <a:ext cx="9734550" cy="5280025"/>
          </a:xfrm>
        </p:spPr>
        <p:txBody>
          <a:bodyPr/>
          <a:lstStyle/>
          <a:p>
            <a:pPr>
              <a:defRPr/>
            </a:pPr>
            <a:r>
              <a:rPr lang="en-US" sz="3200" dirty="0" smtClean="0"/>
              <a:t>“Closely related individuals have a greater chance of having a similar genetic code that controls the appearance and development of the volar pads.</a:t>
            </a:r>
          </a:p>
          <a:p>
            <a:pPr>
              <a:defRPr/>
            </a:pPr>
            <a:r>
              <a:rPr lang="en-US" sz="3200" dirty="0" smtClean="0"/>
              <a:t>Therefore one may assume that the pattern characteristics may be passed from parent to child.</a:t>
            </a:r>
          </a:p>
          <a:p>
            <a:pPr>
              <a:defRPr/>
            </a:pPr>
            <a:r>
              <a:rPr lang="en-US" sz="3200" dirty="0" smtClean="0"/>
              <a:t>This is not the case as closer examination of the prints reveal a significant number of differences even between identical twins</a:t>
            </a:r>
            <a:endParaRPr lang="en-US" sz="3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038" y="153988"/>
            <a:ext cx="9732962" cy="985837"/>
          </a:xfrm>
        </p:spPr>
        <p:txBody>
          <a:bodyPr/>
          <a:lstStyle/>
          <a:p>
            <a:pPr>
              <a:defRPr/>
            </a:pPr>
            <a:r>
              <a:rPr lang="en-US" sz="3200" b="0" dirty="0" smtClean="0"/>
              <a:t>3. ridge patterns and the minutiae within are ‘unique’</a:t>
            </a:r>
            <a:endParaRPr lang="en-US" sz="3200" b="0" dirty="0"/>
          </a:p>
        </p:txBody>
      </p:sp>
      <p:sp>
        <p:nvSpPr>
          <p:cNvPr id="4" name="Text Placeholder 3"/>
          <p:cNvSpPr>
            <a:spLocks noGrp="1"/>
          </p:cNvSpPr>
          <p:nvPr>
            <p:ph type="body" idx="1"/>
          </p:nvPr>
        </p:nvSpPr>
        <p:spPr>
          <a:xfrm>
            <a:off x="1228725" y="1763713"/>
            <a:ext cx="9734550" cy="3889375"/>
          </a:xfrm>
        </p:spPr>
        <p:txBody>
          <a:bodyPr/>
          <a:lstStyle/>
          <a:p>
            <a:pPr>
              <a:defRPr/>
            </a:pPr>
            <a:r>
              <a:rPr lang="en-US" sz="3200" dirty="0" smtClean="0"/>
              <a:t>…….even between identical twins who would be expected to have the same genetic code and physical variations during friction ridge formation.</a:t>
            </a:r>
          </a:p>
          <a:p>
            <a:pPr>
              <a:defRPr/>
            </a:pPr>
            <a:r>
              <a:rPr lang="en-US" sz="3200" dirty="0" smtClean="0"/>
              <a:t>Hereditary does play a role in the appearance of the overall friction ridge configuration.</a:t>
            </a:r>
            <a:endParaRPr lang="en-US"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038" y="153988"/>
            <a:ext cx="9732962" cy="985837"/>
          </a:xfrm>
        </p:spPr>
        <p:txBody>
          <a:bodyPr/>
          <a:lstStyle/>
          <a:p>
            <a:pPr>
              <a:defRPr/>
            </a:pPr>
            <a:r>
              <a:rPr lang="en-US" sz="3200" b="0" dirty="0" smtClean="0"/>
              <a:t>3. ridge patterns and the minutiae within are ‘unique’</a:t>
            </a:r>
            <a:endParaRPr lang="en-US" sz="3200" b="0" dirty="0"/>
          </a:p>
        </p:txBody>
      </p:sp>
      <p:sp>
        <p:nvSpPr>
          <p:cNvPr id="4" name="Text Placeholder 3"/>
          <p:cNvSpPr>
            <a:spLocks noGrp="1"/>
          </p:cNvSpPr>
          <p:nvPr>
            <p:ph type="body" idx="1"/>
          </p:nvPr>
        </p:nvSpPr>
        <p:spPr>
          <a:xfrm>
            <a:off x="1228725" y="1763713"/>
            <a:ext cx="9734550" cy="3889375"/>
          </a:xfrm>
        </p:spPr>
        <p:txBody>
          <a:bodyPr/>
          <a:lstStyle/>
          <a:p>
            <a:pPr>
              <a:defRPr/>
            </a:pPr>
            <a:r>
              <a:rPr lang="en-US" sz="3200" dirty="0" smtClean="0"/>
              <a:t>It does </a:t>
            </a:r>
            <a:r>
              <a:rPr lang="en-US" sz="3200" u="sng" dirty="0" smtClean="0"/>
              <a:t>NOT</a:t>
            </a:r>
            <a:r>
              <a:rPr lang="en-US" sz="3200" dirty="0" smtClean="0"/>
              <a:t> however affect the individualized ridge unit alignment during growth.</a:t>
            </a:r>
          </a:p>
          <a:p>
            <a:pPr>
              <a:defRPr/>
            </a:pPr>
            <a:r>
              <a:rPr lang="en-US" sz="3200" dirty="0" smtClean="0"/>
              <a:t>Ridge alignment, ridge shape, minutiae location and the location of pore openings on the ridge unit all occur randomly.”</a:t>
            </a:r>
            <a:endParaRPr lang="en-US" sz="3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xfrm>
            <a:off x="811213" y="373063"/>
            <a:ext cx="10353675" cy="1954212"/>
          </a:xfrm>
        </p:spPr>
        <p:txBody>
          <a:bodyPr wrap="square" numCol="1" anchorCtr="0" compatLnSpc="1">
            <a:prstTxWarp prst="textNoShape">
              <a:avLst/>
            </a:prstTxWarp>
            <a:normAutofit fontScale="90000"/>
          </a:bodyPr>
          <a:lstStyle/>
          <a:p>
            <a:pPr>
              <a:defRPr/>
            </a:pPr>
            <a:r>
              <a:rPr lang="en-US" b="0" cap="none" dirty="0" smtClean="0">
                <a:effectLst/>
              </a:rPr>
              <a:t>4. Even though individual patterns are unique in their ridge characteristics, the overall pattern appearances have similarities that allow for systematic classification</a:t>
            </a:r>
          </a:p>
        </p:txBody>
      </p:sp>
      <p:sp>
        <p:nvSpPr>
          <p:cNvPr id="69634" name="Rectangle 5"/>
          <p:cNvSpPr>
            <a:spLocks noGrp="1"/>
          </p:cNvSpPr>
          <p:nvPr>
            <p:ph type="body" idx="1"/>
          </p:nvPr>
        </p:nvSpPr>
        <p:spPr bwMode="auto">
          <a:xfrm>
            <a:off x="811213" y="2662238"/>
            <a:ext cx="10353675" cy="4191000"/>
          </a:xfrm>
        </p:spPr>
        <p:txBody>
          <a:bodyPr wrap="square" numCol="1" anchor="t" anchorCtr="0" compatLnSpc="1">
            <a:prstTxWarp prst="textNoShape">
              <a:avLst/>
            </a:prstTxWarp>
          </a:bodyPr>
          <a:lstStyle/>
          <a:p>
            <a:pPr lvl="1"/>
            <a:r>
              <a:rPr lang="en-US" sz="2800" smtClean="0">
                <a:effectLst/>
              </a:rPr>
              <a:t>Finger (toe) prints share a sufficient quantity of basic similarities that allow for classification by the patterns of loops, whorls, and arches.</a:t>
            </a:r>
          </a:p>
          <a:p>
            <a:pPr lvl="1"/>
            <a:r>
              <a:rPr lang="en-US" sz="2800" smtClean="0">
                <a:effectLst/>
              </a:rPr>
              <a:t>The ridge detail on fingertips and palm can be classified by the small level details of islands and bifurcations and by extension similarly on toe prints and the plantar surface of the foot.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xfrm>
            <a:off x="811213" y="373063"/>
            <a:ext cx="10353675" cy="1954212"/>
          </a:xfrm>
        </p:spPr>
        <p:txBody>
          <a:bodyPr wrap="square" numCol="1" anchorCtr="0" compatLnSpc="1">
            <a:prstTxWarp prst="textNoShape">
              <a:avLst/>
            </a:prstTxWarp>
            <a:normAutofit fontScale="90000"/>
          </a:bodyPr>
          <a:lstStyle/>
          <a:p>
            <a:pPr>
              <a:defRPr/>
            </a:pPr>
            <a:r>
              <a:rPr lang="en-US" b="0" cap="none" dirty="0" smtClean="0">
                <a:effectLst/>
              </a:rPr>
              <a:t>4. Even though individual patterns are unique in their ridge characteristics, the overall pattern appearances have similarities that allow for systematic classification</a:t>
            </a:r>
          </a:p>
        </p:txBody>
      </p:sp>
      <p:sp>
        <p:nvSpPr>
          <p:cNvPr id="70658" name="Rectangle 5"/>
          <p:cNvSpPr>
            <a:spLocks noGrp="1"/>
          </p:cNvSpPr>
          <p:nvPr>
            <p:ph type="body" idx="1"/>
          </p:nvPr>
        </p:nvSpPr>
        <p:spPr bwMode="auto">
          <a:xfrm>
            <a:off x="811213" y="2662238"/>
            <a:ext cx="10353675" cy="4191000"/>
          </a:xfrm>
        </p:spPr>
        <p:txBody>
          <a:bodyPr wrap="square" numCol="1" anchor="t" anchorCtr="0" compatLnSpc="1">
            <a:prstTxWarp prst="textNoShape">
              <a:avLst/>
            </a:prstTxWarp>
          </a:bodyPr>
          <a:lstStyle/>
          <a:p>
            <a:pPr lvl="1"/>
            <a:r>
              <a:rPr lang="en-US" sz="3200" smtClean="0">
                <a:solidFill>
                  <a:srgbClr val="FFFF00"/>
                </a:solidFill>
                <a:effectLst/>
              </a:rPr>
              <a:t>It falls on podiatry, and specifically the discipline of forensic podiatry that devotes itself to the functioning foot, to conduct research to help and contribute to the development of a standardized Classification System that will be accepted and recognized by law enforcement authorities.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p:cNvSpPr>
          <p:nvPr>
            <p:ph type="title"/>
          </p:nvPr>
        </p:nvSpPr>
        <p:spPr bwMode="auto">
          <a:xfrm>
            <a:off x="914400" y="609600"/>
            <a:ext cx="10353675" cy="5035550"/>
          </a:xfrm>
        </p:spPr>
        <p:txBody>
          <a:bodyPr wrap="square" numCol="1" anchorCtr="0" compatLnSpc="1">
            <a:prstTxWarp prst="textNoShape">
              <a:avLst/>
            </a:prstTxWarp>
          </a:bodyPr>
          <a:lstStyle/>
          <a:p>
            <a:r>
              <a:rPr lang="en-US" b="0" cap="none" smtClean="0">
                <a:effectLst/>
              </a:rPr>
              <a:t>Smooth skin consists of hair, eccrine (sweat) glands and natural oil secreting sebaceous glands</a:t>
            </a:r>
            <a:r>
              <a:rPr lang="en-US" cap="none" smtClean="0">
                <a:effectLst/>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638" y="103188"/>
            <a:ext cx="9732962" cy="528637"/>
          </a:xfrm>
        </p:spPr>
        <p:txBody>
          <a:bodyPr/>
          <a:lstStyle/>
          <a:p>
            <a:pPr>
              <a:defRPr/>
            </a:pPr>
            <a:r>
              <a:rPr lang="en-US" sz="2400" dirty="0" smtClean="0"/>
              <a:t>References</a:t>
            </a:r>
            <a:endParaRPr lang="en-US" sz="2400" dirty="0"/>
          </a:p>
        </p:txBody>
      </p:sp>
      <p:sp>
        <p:nvSpPr>
          <p:cNvPr id="4" name="Text Placeholder 3"/>
          <p:cNvSpPr>
            <a:spLocks noGrp="1"/>
          </p:cNvSpPr>
          <p:nvPr>
            <p:ph type="body" idx="1"/>
          </p:nvPr>
        </p:nvSpPr>
        <p:spPr>
          <a:xfrm>
            <a:off x="1228725" y="631825"/>
            <a:ext cx="9734550" cy="6226175"/>
          </a:xfrm>
        </p:spPr>
        <p:txBody>
          <a:bodyPr/>
          <a:lstStyle/>
          <a:p>
            <a:pPr>
              <a:defRPr/>
            </a:pPr>
            <a:r>
              <a:rPr lang="en-US" sz="2000" dirty="0" smtClean="0"/>
              <a:t>*</a:t>
            </a:r>
            <a:r>
              <a:rPr lang="en-US" sz="2000" dirty="0" err="1" smtClean="0"/>
              <a:t>Balli</a:t>
            </a:r>
            <a:r>
              <a:rPr lang="en-US" sz="2000" dirty="0" smtClean="0"/>
              <a:t> RS, Anthropology of Crease </a:t>
            </a:r>
            <a:r>
              <a:rPr lang="en-US" sz="2000" dirty="0" err="1" smtClean="0"/>
              <a:t>Morphogrenesis</a:t>
            </a:r>
            <a:r>
              <a:rPr lang="en-US" sz="2000" dirty="0" smtClean="0"/>
              <a:t>: A Scientific Analysis</a:t>
            </a:r>
          </a:p>
          <a:p>
            <a:pPr>
              <a:defRPr/>
            </a:pPr>
            <a:r>
              <a:rPr lang="en-US" sz="2000" dirty="0" smtClean="0"/>
              <a:t>         *Mack, Fingerprints: The Science, </a:t>
            </a:r>
            <a:r>
              <a:rPr lang="en-US" sz="2000" dirty="0" smtClean="0">
                <a:hlinkClick r:id="rId2"/>
              </a:rPr>
              <a:t>https://mackcriminallaw.com/the-science-fingerprints/</a:t>
            </a:r>
            <a:r>
              <a:rPr lang="en-US" sz="2000" dirty="0" smtClean="0"/>
              <a:t>  p22</a:t>
            </a:r>
          </a:p>
          <a:p>
            <a:pPr>
              <a:defRPr/>
            </a:pPr>
            <a:r>
              <a:rPr lang="en-US" sz="2000" dirty="0" smtClean="0"/>
              <a:t>   *</a:t>
            </a:r>
            <a:r>
              <a:rPr lang="en-US" sz="2000" dirty="0" err="1" smtClean="0"/>
              <a:t>Mulvihill</a:t>
            </a:r>
            <a:r>
              <a:rPr lang="en-US" sz="2000" dirty="0" smtClean="0"/>
              <a:t> JJ, Smith DW, </a:t>
            </a:r>
            <a:r>
              <a:rPr lang="en-US" sz="2000" i="1" dirty="0" smtClean="0"/>
              <a:t>The Genesis of </a:t>
            </a:r>
            <a:r>
              <a:rPr lang="en-US" sz="2000" i="1" dirty="0" err="1" smtClean="0"/>
              <a:t>Dermatoglyphics</a:t>
            </a:r>
            <a:r>
              <a:rPr lang="en-US" sz="2000" i="1" dirty="0" smtClean="0"/>
              <a:t>, </a:t>
            </a:r>
            <a:r>
              <a:rPr lang="en-US" sz="2000" dirty="0" smtClean="0"/>
              <a:t>The Journal of Pediatrics, 1969, 75(4). P584</a:t>
            </a:r>
          </a:p>
          <a:p>
            <a:pPr>
              <a:defRPr/>
            </a:pPr>
            <a:r>
              <a:rPr lang="en-US" sz="2000" dirty="0" smtClean="0"/>
              <a:t>     *</a:t>
            </a:r>
            <a:r>
              <a:rPr lang="en-US" sz="2000" dirty="0" err="1" smtClean="0"/>
              <a:t>Pankanti</a:t>
            </a:r>
            <a:r>
              <a:rPr lang="en-US" sz="2000" dirty="0" smtClean="0"/>
              <a:t> S, </a:t>
            </a:r>
            <a:r>
              <a:rPr lang="en-US" sz="2000" dirty="0" err="1" smtClean="0"/>
              <a:t>Prabhakar</a:t>
            </a:r>
            <a:r>
              <a:rPr lang="en-US" sz="2000" dirty="0" smtClean="0"/>
              <a:t> S, Jain AK, </a:t>
            </a:r>
            <a:r>
              <a:rPr lang="en-US" sz="2000" i="1" dirty="0" smtClean="0"/>
              <a:t>On the Individuality of Fingerprints</a:t>
            </a:r>
            <a:r>
              <a:rPr lang="en-US" sz="2000" dirty="0" smtClean="0"/>
              <a:t>, IEEE  </a:t>
            </a:r>
          </a:p>
          <a:p>
            <a:pPr>
              <a:defRPr/>
            </a:pPr>
            <a:r>
              <a:rPr lang="en-US" sz="2000" dirty="0"/>
              <a:t> </a:t>
            </a:r>
            <a:r>
              <a:rPr lang="en-US" sz="2000" dirty="0" smtClean="0"/>
              <a:t>                                        Transactions on Pattern Analysis and Machine </a:t>
            </a:r>
            <a:r>
              <a:rPr lang="en-US" sz="2000" dirty="0" err="1" smtClean="0"/>
              <a:t>Intelligience</a:t>
            </a:r>
            <a:r>
              <a:rPr lang="en-US" sz="2000" dirty="0" smtClean="0"/>
              <a:t>, vol. 24, no. 8, August 2002</a:t>
            </a:r>
          </a:p>
          <a:p>
            <a:pPr>
              <a:defRPr/>
            </a:pPr>
            <a:r>
              <a:rPr lang="en-US" sz="2000" dirty="0" smtClean="0"/>
              <a:t>*Van </a:t>
            </a:r>
            <a:r>
              <a:rPr lang="en-US" sz="2000" dirty="0" err="1" smtClean="0"/>
              <a:t>Mensvoort</a:t>
            </a:r>
            <a:r>
              <a:rPr lang="en-US" sz="2000" dirty="0" smtClean="0"/>
              <a:t> M, Embryology and Morphogenesis of the Hand                      </a:t>
            </a:r>
          </a:p>
          <a:p>
            <a:pPr>
              <a:defRPr/>
            </a:pPr>
            <a:r>
              <a:rPr lang="en-US" sz="2000" dirty="0" smtClean="0"/>
              <a:t>                                         Lines!,  </a:t>
            </a:r>
            <a:r>
              <a:rPr lang="en-US" sz="2000" dirty="0" smtClean="0">
                <a:hlinkClick r:id="rId3"/>
              </a:rPr>
              <a:t>http://www.handresearch.com/diagnostics/palmar-creases-hand-lines-embryology.htm</a:t>
            </a:r>
            <a:r>
              <a:rPr lang="en-US" sz="2000" dirty="0" smtClean="0"/>
              <a:t>, 2002-2014</a:t>
            </a:r>
          </a:p>
          <a:p>
            <a:pPr>
              <a:defRPr/>
            </a:pPr>
            <a:r>
              <a:rPr lang="en-US" sz="2000" dirty="0" smtClean="0"/>
              <a:t>      * Morphogenesis of Friction Ridge Skin, West Virginia University Forensic Science Initiative ©2009</a:t>
            </a:r>
          </a:p>
          <a:p>
            <a:pPr>
              <a:defRPr/>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p:nvPr>
        </p:nvSpPr>
        <p:spPr bwMode="auto">
          <a:xfrm>
            <a:off x="914400" y="225425"/>
            <a:ext cx="10353675" cy="571500"/>
          </a:xfrm>
        </p:spPr>
        <p:txBody>
          <a:bodyPr wrap="square" numCol="1" anchorCtr="0" compatLnSpc="1">
            <a:prstTxWarp prst="textNoShape">
              <a:avLst/>
            </a:prstTxWarp>
          </a:bodyPr>
          <a:lstStyle/>
          <a:p>
            <a:endParaRPr lang="en-US" cap="none" smtClean="0">
              <a:effectLst/>
            </a:endParaRPr>
          </a:p>
        </p:txBody>
      </p:sp>
      <p:sp>
        <p:nvSpPr>
          <p:cNvPr id="72706" name="Rectangle 3"/>
          <p:cNvSpPr>
            <a:spLocks noGrp="1"/>
          </p:cNvSpPr>
          <p:nvPr>
            <p:ph type="body" idx="1"/>
          </p:nvPr>
        </p:nvSpPr>
        <p:spPr bwMode="auto">
          <a:xfrm>
            <a:off x="914400" y="2001838"/>
            <a:ext cx="10353675" cy="3789362"/>
          </a:xfrm>
        </p:spPr>
        <p:txBody>
          <a:bodyPr wrap="square" numCol="1" anchor="t" anchorCtr="0" compatLnSpc="1">
            <a:prstTxWarp prst="textNoShape">
              <a:avLst/>
            </a:prstTxWarp>
          </a:bodyPr>
          <a:lstStyle/>
          <a:p>
            <a:r>
              <a:rPr lang="en-US" sz="2400" smtClean="0">
                <a:effectLst/>
              </a:rPr>
              <a:t>CONTACT EMAIL:</a:t>
            </a:r>
          </a:p>
          <a:p>
            <a:endParaRPr lang="en-US" sz="2400" smtClean="0">
              <a:effectLst/>
            </a:endParaRPr>
          </a:p>
          <a:p>
            <a:r>
              <a:rPr lang="en-US" smtClean="0">
                <a:effectLst/>
              </a:rPr>
              <a:t>                                                </a:t>
            </a:r>
            <a:r>
              <a:rPr lang="en-US" sz="2800" smtClean="0">
                <a:effectLst/>
              </a:rPr>
              <a:t>BRYAN B. KAGAN, DPM </a:t>
            </a:r>
          </a:p>
          <a:p>
            <a:endParaRPr lang="en-US" sz="2800" smtClean="0">
              <a:effectLst/>
            </a:endParaRPr>
          </a:p>
          <a:p>
            <a:r>
              <a:rPr lang="en-US" smtClean="0">
                <a:effectLst/>
              </a:rPr>
              <a:t>                                                </a:t>
            </a:r>
            <a:r>
              <a:rPr lang="en-US" sz="2800" smtClean="0">
                <a:solidFill>
                  <a:srgbClr val="00FF00"/>
                </a:solidFill>
                <a:effectLst/>
              </a:rPr>
              <a:t>BKAGAN@NYCPM.EDU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p:cNvSpPr>
          <p:nvPr>
            <p:ph type="title"/>
          </p:nvPr>
        </p:nvSpPr>
        <p:spPr bwMode="auto">
          <a:xfrm>
            <a:off x="914400" y="609600"/>
            <a:ext cx="10353675" cy="5183188"/>
          </a:xfrm>
        </p:spPr>
        <p:txBody>
          <a:bodyPr wrap="square" numCol="1" anchorCtr="0" compatLnSpc="1">
            <a:prstTxWarp prst="textNoShape">
              <a:avLst/>
            </a:prstTxWarp>
          </a:bodyPr>
          <a:lstStyle/>
          <a:p>
            <a:r>
              <a:rPr lang="en-US" b="0" cap="none" smtClean="0">
                <a:effectLst/>
              </a:rPr>
              <a:t>Volar skin consists</a:t>
            </a:r>
            <a:r>
              <a:rPr lang="en-US" cap="none" smtClean="0">
                <a:effectLst/>
              </a:rPr>
              <a:t> ONLY </a:t>
            </a:r>
            <a:r>
              <a:rPr lang="en-US" b="0" cap="none" smtClean="0">
                <a:effectLst/>
              </a:rPr>
              <a:t>of eccrine glands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p:cNvSpPr>
          <p:nvPr>
            <p:ph type="title"/>
          </p:nvPr>
        </p:nvSpPr>
        <p:spPr bwMode="auto">
          <a:xfrm>
            <a:off x="914400" y="609600"/>
            <a:ext cx="10353675" cy="5195888"/>
          </a:xfrm>
        </p:spPr>
        <p:txBody>
          <a:bodyPr wrap="square" numCol="1" anchorCtr="0" compatLnSpc="1">
            <a:prstTxWarp prst="textNoShape">
              <a:avLst/>
            </a:prstTxWarp>
          </a:bodyPr>
          <a:lstStyle/>
          <a:p>
            <a:r>
              <a:rPr lang="en-US" b="0" cap="none" smtClean="0">
                <a:effectLst/>
              </a:rPr>
              <a:t>Oils that are found on the palmar and plantar surfaces are generally from other areas of the body that contain sebaceous glands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p:cNvSpPr>
          <p:nvPr>
            <p:ph type="title"/>
          </p:nvPr>
        </p:nvSpPr>
        <p:spPr bwMode="auto">
          <a:xfrm>
            <a:off x="914400" y="609600"/>
            <a:ext cx="10353675" cy="5870575"/>
          </a:xfrm>
        </p:spPr>
        <p:txBody>
          <a:bodyPr wrap="square" numCol="1" anchorCtr="0" compatLnSpc="1">
            <a:prstTxWarp prst="textNoShape">
              <a:avLst/>
            </a:prstTxWarp>
          </a:bodyPr>
          <a:lstStyle/>
          <a:p>
            <a:r>
              <a:rPr lang="en-US" b="0" cap="none" smtClean="0">
                <a:effectLst/>
              </a:rPr>
              <a:t>Friction ridge skin consists of ridges and valleys or furrows which create friction when coming in contact with another surface</a:t>
            </a:r>
            <a:r>
              <a:rPr lang="en-US" cap="none" smtClean="0">
                <a:effectLst/>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8"/>
          <p:cNvSpPr>
            <a:spLocks noGrp="1"/>
          </p:cNvSpPr>
          <p:nvPr>
            <p:ph type="title"/>
          </p:nvPr>
        </p:nvSpPr>
        <p:spPr bwMode="auto">
          <a:xfrm>
            <a:off x="914400" y="609600"/>
            <a:ext cx="10353675" cy="1325563"/>
          </a:xfrm>
        </p:spPr>
        <p:txBody>
          <a:bodyPr wrap="square" numCol="1" anchorCtr="0" compatLnSpc="1">
            <a:prstTxWarp prst="textNoShape">
              <a:avLst/>
            </a:prstTxWarp>
          </a:bodyPr>
          <a:lstStyle/>
          <a:p>
            <a:r>
              <a:rPr lang="en-US" b="0" cap="none" smtClean="0">
                <a:effectLst/>
              </a:rPr>
              <a:t>The patterns of the loops, arches and whorls assist in creating friction</a:t>
            </a:r>
          </a:p>
        </p:txBody>
      </p:sp>
      <p:pic>
        <p:nvPicPr>
          <p:cNvPr id="30722" name="Content Placeholder 1"/>
          <p:cNvPicPr>
            <a:picLocks noGrp="1" noChangeAspect="1"/>
          </p:cNvPicPr>
          <p:nvPr>
            <p:ph sz="half" idx="1"/>
          </p:nvPr>
        </p:nvPicPr>
        <p:blipFill>
          <a:blip r:embed="rId2"/>
          <a:srcRect/>
          <a:stretch>
            <a:fillRect/>
          </a:stretch>
        </p:blipFill>
        <p:spPr bwMode="auto">
          <a:xfrm>
            <a:off x="385763" y="2095500"/>
            <a:ext cx="5543550" cy="4138613"/>
          </a:xfrm>
        </p:spPr>
      </p:pic>
      <p:pic>
        <p:nvPicPr>
          <p:cNvPr id="30723" name="Content Placeholder 2"/>
          <p:cNvPicPr>
            <a:picLocks noGrp="1" noChangeAspect="1"/>
          </p:cNvPicPr>
          <p:nvPr>
            <p:ph sz="half" idx="2"/>
          </p:nvPr>
        </p:nvPicPr>
        <p:blipFill>
          <a:blip r:embed="rId3"/>
          <a:srcRect/>
          <a:stretch>
            <a:fillRect/>
          </a:stretch>
        </p:blipFill>
        <p:spPr bwMode="auto">
          <a:xfrm>
            <a:off x="6253163" y="2095500"/>
            <a:ext cx="5583237" cy="413861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304</TotalTime>
  <Words>1964</Words>
  <Application>Microsoft Office PowerPoint</Application>
  <PresentationFormat>Custom</PresentationFormat>
  <Paragraphs>138</Paragraphs>
  <Slides>51</Slides>
  <Notes>0</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51</vt:i4>
      </vt:variant>
    </vt:vector>
  </HeadingPairs>
  <TitlesOfParts>
    <vt:vector size="57" baseType="lpstr">
      <vt:lpstr>Arial</vt:lpstr>
      <vt:lpstr>Bookman Old Style</vt:lpstr>
      <vt:lpstr>Rockwell</vt:lpstr>
      <vt:lpstr>Calibri</vt:lpstr>
      <vt:lpstr>Damask</vt:lpstr>
      <vt:lpstr>Damask</vt:lpstr>
      <vt:lpstr>MORPHOGENESIS OF FRICTION RIDGE SKIN</vt:lpstr>
      <vt:lpstr>Slide 2</vt:lpstr>
      <vt:lpstr>The Three Layers of Skin</vt:lpstr>
      <vt:lpstr>There are two types of skin  smooth skin that is found on the majority of the body  and  volar (friction ridge) skin that is found on the palmar and plantar surfaces</vt:lpstr>
      <vt:lpstr>Smooth skin consists of hair, eccrine (sweat) glands and natural oil secreting sebaceous glands </vt:lpstr>
      <vt:lpstr>Volar skin consists ONLY of eccrine glands</vt:lpstr>
      <vt:lpstr>Oils that are found on the palmar and plantar surfaces are generally from other areas of the body that contain sebaceous glands</vt:lpstr>
      <vt:lpstr>Friction ridge skin consists of ridges and valleys or furrows which create friction when coming in contact with another surface  </vt:lpstr>
      <vt:lpstr>The patterns of the loops, arches and whorls assist in creating friction</vt:lpstr>
      <vt:lpstr>The patterns of the loops, arches and whorls assist in creating friction</vt:lpstr>
      <vt:lpstr>The patterns of the loops, arches and whorls assist in creating friction</vt:lpstr>
      <vt:lpstr>The patterns of the loops, arches and whorls assist in creating friction</vt:lpstr>
      <vt:lpstr>Pore ducts open on the top of the ridges although the glands are in the dermal layer.  The eccrine (sweat) glands cool the body and dispose of waste increasing moisture which assists in friction </vt:lpstr>
      <vt:lpstr>The principle of UNIQUENESS applies to all areas of friction ridge skin and links individuals to crime scenes.  Even though palm prints and foot prints are not readily found or utilized as often as fingerprints…when found they are valuable to assist in the conviction or exoneration of suspects</vt:lpstr>
      <vt:lpstr>Slide 15</vt:lpstr>
      <vt:lpstr>Many palm prints are now being lifted from crime scenes from knife handles, telephones, glasses and windows due to greater awareness.     It is now estimated that 20-30% of crime scenes have latent palm prints</vt:lpstr>
      <vt:lpstr>Knowing the different parts of the palm will assist in classifying and identifying the print.   The palm is divided into 3 regions   HYPOTHENAR INTERDIGITAL THENAR</vt:lpstr>
      <vt:lpstr>PALM PRINT</vt:lpstr>
      <vt:lpstr>Hypothenar</vt:lpstr>
      <vt:lpstr>Interdigital</vt:lpstr>
      <vt:lpstr>Thenar</vt:lpstr>
      <vt:lpstr>It is important to note the flow of the friction   ridge, the presence of loops and deltas and the   “secondary” flexion creases form as a   result of age and hand movement.</vt:lpstr>
      <vt:lpstr>Slide 23</vt:lpstr>
      <vt:lpstr>Barefoot prints are not regularly taken after an arrest unless there is  a footprint found at the crime scene. Knowing the different zones of the plantar foot will assist in classification and identification as it does in the palm.</vt:lpstr>
      <vt:lpstr>The 3 foot zones</vt:lpstr>
      <vt:lpstr>The (exemplar) prints are then compared to the prints from the crime scene to determine the level of certainty </vt:lpstr>
      <vt:lpstr>The (exemplar) prints are then compared to the prints from the crime scene to determine the level of certainty </vt:lpstr>
      <vt:lpstr>Therefore as of today, there is NO standardized classification system recognized and accepted by law enforcement and military for plantar ridge patterns found on the foot.</vt:lpstr>
      <vt:lpstr>The discipline of fingerprint identification as well as forensic podiatry emphasizes 4 fundamental premises which arise from ANATOMY and from the structure of friction skin and friction ridge formation.</vt:lpstr>
      <vt:lpstr>1. Friction ridges develop in the fetal stage and reach their definitive form before birth</vt:lpstr>
      <vt:lpstr>1. Friction ridges develop in the fetal stage and reach their definitive form before birth</vt:lpstr>
      <vt:lpstr>1. Friction ridges develop in the fetal stage and reach their definitive form before birth</vt:lpstr>
      <vt:lpstr>1. Friction ridges develop in the fetal stage and reach their definitive form before birth</vt:lpstr>
      <vt:lpstr>1. Friction ridges develop in the fetal stage and reach their definitive form before birth</vt:lpstr>
      <vt:lpstr>1. Friction ridges develop in the fetal stage and reach their definitive form before birth</vt:lpstr>
      <vt:lpstr>1. Friction ridges develop in the fetal stage and reach their definitive form before birth</vt:lpstr>
      <vt:lpstr>2. Friction ridges remain permanent throughout life with the exception of scar distortion</vt:lpstr>
      <vt:lpstr>2. Friction ridges remain permanent throughout life with the exception of scar distortion</vt:lpstr>
      <vt:lpstr>2. Friction ridges remain permanent throughout life with the exception of scar distortion</vt:lpstr>
      <vt:lpstr>2. Friction ridges remain permanent throughout life with the exception of scar distortion</vt:lpstr>
      <vt:lpstr>2. Friction ridges remain permanent throughout life with the exception of scar distortion</vt:lpstr>
      <vt:lpstr>2. Friction ridges remain permanent throughout life with the exception of scar distortion</vt:lpstr>
      <vt:lpstr>3. RIDGE PATTERNS AND THE MINUTIAE WITHIN ARE ‘UNIQUE’</vt:lpstr>
      <vt:lpstr>3. RIDGE PATTERNS AND THE MINUTIAE WITHIN ARE ‘UNIQUE’</vt:lpstr>
      <vt:lpstr>3. RIDGE PATTERNS AND THE MINUTIAE WITHIN ARE ‘UNIQUE’</vt:lpstr>
      <vt:lpstr>3. RIDGE PATTERNS AND THE MINUTIAE WITHIN ARE ‘UNIQUE’</vt:lpstr>
      <vt:lpstr>3. RIDGE PATTERNS AND THE MINUTIAE WITHIN ARE ‘UNIQUE’</vt:lpstr>
      <vt:lpstr>4. Even though individual patterns are unique in their ridge characteristics, the overall pattern appearances have similarities that allow for systematic classification</vt:lpstr>
      <vt:lpstr>4. Even though individual patterns are unique in their ridge characteristics, the overall pattern appearances have similarities that allow for systematic classification</vt:lpstr>
      <vt:lpstr>REFERENCES</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Morphogenesis of Friction Ridge Skin</dc:title>
  <dc:creator>BRYAN KAGAN</dc:creator>
  <cp:lastModifiedBy>Bryan</cp:lastModifiedBy>
  <cp:revision>29</cp:revision>
  <cp:lastPrinted>2014-08-03T22:49:17Z</cp:lastPrinted>
  <dcterms:created xsi:type="dcterms:W3CDTF">2014-07-28T01:15:34Z</dcterms:created>
  <dcterms:modified xsi:type="dcterms:W3CDTF">2015-08-09T19:00:48Z</dcterms:modified>
</cp:coreProperties>
</file>