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65" r:id="rId3"/>
    <p:sldId id="272" r:id="rId4"/>
    <p:sldId id="273" r:id="rId5"/>
    <p:sldId id="299" r:id="rId6"/>
    <p:sldId id="300" r:id="rId7"/>
    <p:sldId id="301" r:id="rId8"/>
    <p:sldId id="302" r:id="rId9"/>
    <p:sldId id="274" r:id="rId10"/>
    <p:sldId id="275" r:id="rId11"/>
    <p:sldId id="276" r:id="rId12"/>
    <p:sldId id="280" r:id="rId13"/>
    <p:sldId id="310" r:id="rId14"/>
    <p:sldId id="311" r:id="rId15"/>
    <p:sldId id="257" r:id="rId16"/>
    <p:sldId id="258" r:id="rId17"/>
    <p:sldId id="259" r:id="rId18"/>
    <p:sldId id="303" r:id="rId19"/>
    <p:sldId id="305" r:id="rId20"/>
    <p:sldId id="306" r:id="rId21"/>
    <p:sldId id="312" r:id="rId22"/>
    <p:sldId id="314" r:id="rId23"/>
    <p:sldId id="313" r:id="rId24"/>
    <p:sldId id="295" r:id="rId25"/>
    <p:sldId id="296" r:id="rId26"/>
    <p:sldId id="297" r:id="rId27"/>
    <p:sldId id="298" r:id="rId28"/>
    <p:sldId id="307" r:id="rId29"/>
    <p:sldId id="315" r:id="rId30"/>
    <p:sldId id="308" r:id="rId31"/>
    <p:sldId id="284" r:id="rId32"/>
    <p:sldId id="286" r:id="rId33"/>
    <p:sldId id="285" r:id="rId34"/>
    <p:sldId id="316" r:id="rId35"/>
    <p:sldId id="289" r:id="rId36"/>
    <p:sldId id="290" r:id="rId37"/>
    <p:sldId id="291" r:id="rId38"/>
    <p:sldId id="292" r:id="rId39"/>
    <p:sldId id="294" r:id="rId40"/>
    <p:sldId id="287" r:id="rId41"/>
    <p:sldId id="288" r:id="rId42"/>
    <p:sldId id="293" r:id="rId43"/>
    <p:sldId id="261" r:id="rId44"/>
    <p:sldId id="262" r:id="rId45"/>
    <p:sldId id="263" r:id="rId46"/>
    <p:sldId id="266" r:id="rId47"/>
    <p:sldId id="264" r:id="rId48"/>
    <p:sldId id="267" r:id="rId49"/>
    <p:sldId id="268" r:id="rId50"/>
    <p:sldId id="282" r:id="rId51"/>
    <p:sldId id="283" r:id="rId52"/>
    <p:sldId id="270" r:id="rId53"/>
    <p:sldId id="271" r:id="rId54"/>
    <p:sldId id="269" r:id="rId55"/>
    <p:sldId id="281" r:id="rId5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B23"/>
    <a:srgbClr val="FFFF00"/>
    <a:srgbClr val="0033CC"/>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60" d="100"/>
          <a:sy n="60" d="100"/>
        </p:scale>
        <p:origin x="70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FC615B3-D54F-4AEA-A840-4D5C75EF26EE}" type="datetimeFigureOut">
              <a:rPr lang="en-US"/>
              <a:pPr>
                <a:defRPr/>
              </a:pPr>
              <a:t>6/4/2019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C12613-A825-47A6-980A-7733C1C5E68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429BB7-29AA-4AE4-99F4-97B116390BCA}" type="datetimeFigureOut">
              <a:rPr lang="en-US"/>
              <a:pPr>
                <a:defRPr/>
              </a:pPr>
              <a:t>6/4/2019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7A9C67-8D28-42DE-8E2D-EE436D2106A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B99BBE9-CF39-4C64-A9A4-7D54214CE34C}" type="datetimeFigureOut">
              <a:rPr lang="en-US"/>
              <a:pPr>
                <a:defRPr/>
              </a:pPr>
              <a:t>6/4/2019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2D4226-CDB8-4C8B-8F99-1F8F144DF38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0"/>
          <p:cNvSpPr txBox="1"/>
          <p:nvPr/>
        </p:nvSpPr>
        <p:spPr>
          <a:xfrm>
            <a:off x="836613" y="7350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cs typeface="+mn-cs"/>
              </a:rPr>
              <a:t>“</a:t>
            </a:r>
          </a:p>
        </p:txBody>
      </p:sp>
      <p:sp>
        <p:nvSpPr>
          <p:cNvPr id="6" name="TextBox 12"/>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4"/>
          </p:nvPr>
        </p:nvSpPr>
        <p:spPr/>
        <p:txBody>
          <a:bodyPr/>
          <a:lstStyle>
            <a:lvl1pPr>
              <a:defRPr/>
            </a:lvl1pPr>
          </a:lstStyle>
          <a:p>
            <a:pPr>
              <a:defRPr/>
            </a:pPr>
            <a:fld id="{7A464B6D-29E2-4EE0-8273-9F70119A40CE}" type="datetimeFigureOut">
              <a:rPr lang="en-US"/>
              <a:pPr>
                <a:defRPr/>
              </a:pPr>
              <a:t>6/4/2019</a:t>
            </a:fld>
            <a:endParaRPr lang="en-US"/>
          </a:p>
        </p:txBody>
      </p:sp>
      <p:sp>
        <p:nvSpPr>
          <p:cNvPr id="8" name="Footer Placeholder 5"/>
          <p:cNvSpPr>
            <a:spLocks noGrp="1"/>
          </p:cNvSpPr>
          <p:nvPr>
            <p:ph type="ftr" sz="quarter" idx="15"/>
          </p:nvPr>
        </p:nvSpPr>
        <p:spPr/>
        <p:txBody>
          <a:bodyPr/>
          <a:lstStyle>
            <a:lvl1pPr>
              <a:defRPr/>
            </a:lvl1pPr>
          </a:lstStyle>
          <a:p>
            <a:pPr>
              <a:defRPr/>
            </a:pPr>
            <a:endParaRPr lang="en-US"/>
          </a:p>
        </p:txBody>
      </p:sp>
      <p:sp>
        <p:nvSpPr>
          <p:cNvPr id="9" name="Slide Number Placeholder 6"/>
          <p:cNvSpPr>
            <a:spLocks noGrp="1"/>
          </p:cNvSpPr>
          <p:nvPr>
            <p:ph type="sldNum" sz="quarter" idx="16"/>
          </p:nvPr>
        </p:nvSpPr>
        <p:spPr/>
        <p:txBody>
          <a:bodyPr/>
          <a:lstStyle>
            <a:lvl1pPr>
              <a:defRPr/>
            </a:lvl1pPr>
          </a:lstStyle>
          <a:p>
            <a:pPr>
              <a:defRPr/>
            </a:pPr>
            <a:fld id="{13EB85E2-720C-4482-A30D-95E37F0C6D8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7F08C0-12B7-4CA1-8DD9-9F776047E179}" type="datetimeFigureOut">
              <a:rPr lang="en-US"/>
              <a:pPr>
                <a:defRPr/>
              </a:pPr>
              <a:t>6/4/2019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EC2FA3-33CB-4D48-9C37-C16436F4E84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3"/>
          <p:cNvSpPr>
            <a:spLocks noGrp="1"/>
          </p:cNvSpPr>
          <p:nvPr>
            <p:ph type="dt" sz="half" idx="18"/>
          </p:nvPr>
        </p:nvSpPr>
        <p:spPr/>
        <p:txBody>
          <a:bodyPr/>
          <a:lstStyle>
            <a:lvl1pPr>
              <a:defRPr/>
            </a:lvl1pPr>
          </a:lstStyle>
          <a:p>
            <a:pPr>
              <a:defRPr/>
            </a:pPr>
            <a:fld id="{0B16A639-A3CB-4DE4-9465-B224FF32DA9E}" type="datetimeFigureOut">
              <a:rPr lang="en-US"/>
              <a:pPr>
                <a:defRPr/>
              </a:pPr>
              <a:t>6/4/2019</a:t>
            </a:fld>
            <a:endParaRPr lang="en-US"/>
          </a:p>
        </p:txBody>
      </p:sp>
      <p:sp>
        <p:nvSpPr>
          <p:cNvPr id="14" name="Footer Placeholder 4"/>
          <p:cNvSpPr>
            <a:spLocks noGrp="1"/>
          </p:cNvSpPr>
          <p:nvPr>
            <p:ph type="ftr" sz="quarter" idx="19"/>
          </p:nvPr>
        </p:nvSpPr>
        <p:spPr/>
        <p:txBody>
          <a:bodyPr/>
          <a:lstStyle>
            <a:lvl1pPr>
              <a:defRPr/>
            </a:lvl1pPr>
          </a:lstStyle>
          <a:p>
            <a:pPr>
              <a:defRPr/>
            </a:pPr>
            <a:endParaRPr lang="en-US"/>
          </a:p>
        </p:txBody>
      </p:sp>
      <p:sp>
        <p:nvSpPr>
          <p:cNvPr id="16" name="Slide Number Placeholder 5"/>
          <p:cNvSpPr>
            <a:spLocks noGrp="1"/>
          </p:cNvSpPr>
          <p:nvPr>
            <p:ph type="sldNum" sz="quarter" idx="20"/>
          </p:nvPr>
        </p:nvSpPr>
        <p:spPr/>
        <p:txBody>
          <a:bodyPr/>
          <a:lstStyle>
            <a:lvl1pPr>
              <a:defRPr/>
            </a:lvl1pPr>
          </a:lstStyle>
          <a:p>
            <a:pPr>
              <a:defRPr/>
            </a:pPr>
            <a:fld id="{1AB69CEB-A6A2-4EC9-B874-BEC66BFEC7E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23"/>
          </p:nvPr>
        </p:nvSpPr>
        <p:spPr/>
        <p:txBody>
          <a:bodyPr/>
          <a:lstStyle>
            <a:lvl1pPr>
              <a:defRPr/>
            </a:lvl1pPr>
          </a:lstStyle>
          <a:p>
            <a:pPr>
              <a:defRPr/>
            </a:pPr>
            <a:fld id="{846BB2EB-9F3B-4822-9968-CC3AD41CAE85}" type="datetimeFigureOut">
              <a:rPr lang="en-US"/>
              <a:pPr>
                <a:defRPr/>
              </a:pPr>
              <a:t>6/4/2019</a:t>
            </a:fld>
            <a:endParaRPr lang="en-US"/>
          </a:p>
        </p:txBody>
      </p:sp>
      <p:sp>
        <p:nvSpPr>
          <p:cNvPr id="13" name="Footer Placeholder 4"/>
          <p:cNvSpPr>
            <a:spLocks noGrp="1"/>
          </p:cNvSpPr>
          <p:nvPr>
            <p:ph type="ftr" sz="quarter" idx="24"/>
          </p:nvPr>
        </p:nvSpPr>
        <p:spPr/>
        <p:txBody>
          <a:bodyPr/>
          <a:lstStyle>
            <a:lvl1pPr>
              <a:defRPr/>
            </a:lvl1pPr>
          </a:lstStyle>
          <a:p>
            <a:pPr>
              <a:defRPr/>
            </a:pPr>
            <a:endParaRPr lang="en-US"/>
          </a:p>
        </p:txBody>
      </p:sp>
      <p:sp>
        <p:nvSpPr>
          <p:cNvPr id="14" name="Slide Number Placeholder 5"/>
          <p:cNvSpPr>
            <a:spLocks noGrp="1"/>
          </p:cNvSpPr>
          <p:nvPr>
            <p:ph type="sldNum" sz="quarter" idx="25"/>
          </p:nvPr>
        </p:nvSpPr>
        <p:spPr/>
        <p:txBody>
          <a:bodyPr/>
          <a:lstStyle>
            <a:lvl1pPr>
              <a:defRPr/>
            </a:lvl1pPr>
          </a:lstStyle>
          <a:p>
            <a:pPr>
              <a:defRPr/>
            </a:pPr>
            <a:fld id="{2D896F24-C494-44A0-B0E3-9BF4180225C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78700D2-6B41-4E3F-8366-BDBD7EB1EA71}" type="datetimeFigureOut">
              <a:rPr lang="en-US"/>
              <a:pPr>
                <a:defRPr/>
              </a:pPr>
              <a:t>6/4/2019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F1F8EF-7762-483D-BD3A-A76B5E7F452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4EF839C-8C63-4C6A-9EAE-22DE53D4CF09}" type="datetimeFigureOut">
              <a:rPr lang="en-US"/>
              <a:pPr>
                <a:defRPr/>
              </a:pPr>
              <a:t>6/4/2019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5AA80E-08C2-47B4-A0F4-B7858078FDB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53675" cy="1325563"/>
          </a:xfrm>
        </p:spPr>
        <p:txBody>
          <a:bodyPr/>
          <a:lstStyle/>
          <a:p>
            <a:r>
              <a:rPr lang="en-US"/>
              <a:t>Click to edit Master title style</a:t>
            </a:r>
          </a:p>
        </p:txBody>
      </p:sp>
      <p:sp>
        <p:nvSpPr>
          <p:cNvPr id="3" name="Content Placeholder 2"/>
          <p:cNvSpPr>
            <a:spLocks noGrp="1"/>
          </p:cNvSpPr>
          <p:nvPr>
            <p:ph sz="quarter" idx="1"/>
          </p:nvPr>
        </p:nvSpPr>
        <p:spPr>
          <a:xfrm>
            <a:off x="914400" y="2095500"/>
            <a:ext cx="5100638"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67438" y="2095500"/>
            <a:ext cx="5100637"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019550"/>
            <a:ext cx="10353675"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E61806F7-10AA-4714-8470-2D2E6ADAD642}" type="datetimeFigureOut">
              <a:rPr lang="en-US"/>
              <a:pPr>
                <a:defRPr/>
              </a:pPr>
              <a:t>6/4/2019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D2375FE-64A9-4037-A727-CA2150EAFF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48E194-6820-4A44-96D6-0BD82C3FA47F}" type="datetimeFigureOut">
              <a:rPr lang="en-US"/>
              <a:pPr>
                <a:defRPr/>
              </a:pPr>
              <a:t>6/4/2019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7F099C-9E0C-45F4-BB66-7078DB5AD99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4A6101-A574-4970-82CF-E1EEE9CD3B91}" type="datetimeFigureOut">
              <a:rPr lang="en-US"/>
              <a:pPr>
                <a:defRPr/>
              </a:pPr>
              <a:t>6/4/2019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6DE163-CA2C-44EF-9B78-90DCFCE5D96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4BDFCBBB-B557-4040-B887-93EF69F2AE4C}" type="datetimeFigureOut">
              <a:rPr lang="en-US"/>
              <a:pPr>
                <a:defRPr/>
              </a:pPr>
              <a:t>6/4/2019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C81F46-2964-4443-919D-0A944E9A9B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FBF07461-0F1C-4091-BCB1-96CC097B1E27}" type="datetimeFigureOut">
              <a:rPr lang="en-US"/>
              <a:pPr>
                <a:defRPr/>
              </a:pPr>
              <a:t>6/4/2019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41B4691-73E2-4503-ABDE-135110A9BB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8E81F2E-EEB0-4698-AFAB-10378C24358F}" type="datetimeFigureOut">
              <a:rPr lang="en-US"/>
              <a:pPr>
                <a:defRPr/>
              </a:pPr>
              <a:t>6/4/2019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2A8557-54C9-4507-9838-B49E961CA3A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75E400-9D1E-4276-A9BC-42F691013105}" type="datetimeFigureOut">
              <a:rPr lang="en-US"/>
              <a:pPr>
                <a:defRPr/>
              </a:pPr>
              <a:t>6/4/2019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73F9C0D-2811-4BCB-854A-3FCA0EFE79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1BB428-8EF1-4044-99D8-8E3A32CFDD38}" type="datetimeFigureOut">
              <a:rPr lang="en-US"/>
              <a:pPr>
                <a:defRPr/>
              </a:pPr>
              <a:t>6/4/2019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E521A2-FD74-4822-9642-C968E236647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751817-7562-4F8E-800E-328303F24266}" type="datetimeFigureOut">
              <a:rPr lang="en-US"/>
              <a:pPr>
                <a:defRPr/>
              </a:pPr>
              <a:t>6/4/2019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A2CFAC-FDD1-4491-A589-317E1E1F188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tint val="75000"/>
                  </a:schemeClr>
                </a:solidFill>
                <a:latin typeface="+mn-lt"/>
                <a:cs typeface="+mn-cs"/>
              </a:defRPr>
            </a:lvl1pPr>
          </a:lstStyle>
          <a:p>
            <a:pPr>
              <a:defRPr/>
            </a:pPr>
            <a:fld id="{B994F811-FD45-4B77-BE9F-C5898570DEBF}" type="datetimeFigureOut">
              <a:rPr lang="en-US"/>
              <a:pPr>
                <a:defRPr/>
              </a:pPr>
              <a:t>6/4/2019</a:t>
            </a:fld>
            <a:endParaRPr lang="en-US"/>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10514013" y="5883275"/>
            <a:ext cx="754062"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tint val="75000"/>
                  </a:schemeClr>
                </a:solidFill>
                <a:latin typeface="+mn-lt"/>
                <a:cs typeface="+mn-cs"/>
              </a:defRPr>
            </a:lvl1pPr>
          </a:lstStyle>
          <a:p>
            <a:pPr>
              <a:defRPr/>
            </a:pPr>
            <a:fld id="{7CA03B96-D84F-44C6-AA82-0A13A3229DC7}"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96" r:id="rId1"/>
    <p:sldLayoutId id="2147483695" r:id="rId2"/>
    <p:sldLayoutId id="2147483694" r:id="rId3"/>
    <p:sldLayoutId id="2147483693" r:id="rId4"/>
    <p:sldLayoutId id="2147483692" r:id="rId5"/>
    <p:sldLayoutId id="2147483691" r:id="rId6"/>
    <p:sldLayoutId id="2147483690" r:id="rId7"/>
    <p:sldLayoutId id="2147483689" r:id="rId8"/>
    <p:sldLayoutId id="2147483688" r:id="rId9"/>
    <p:sldLayoutId id="2147483687" r:id="rId10"/>
    <p:sldLayoutId id="2147483686" r:id="rId11"/>
    <p:sldLayoutId id="2147483697" r:id="rId12"/>
    <p:sldLayoutId id="2147483685" r:id="rId13"/>
    <p:sldLayoutId id="2147483684" r:id="rId14"/>
    <p:sldLayoutId id="2147483683" r:id="rId15"/>
    <p:sldLayoutId id="2147483682" r:id="rId16"/>
    <p:sldLayoutId id="2147483681" r:id="rId17"/>
    <p:sldLayoutId id="2147483680" r:id="rId18"/>
  </p:sldLayoutIdLst>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itchFamily="18" charset="0"/>
        </a:defRPr>
      </a:lvl5pPr>
      <a:lvl6pPr marL="457200" algn="ctr" rtl="0" fontAlgn="base">
        <a:lnSpc>
          <a:spcPct val="90000"/>
        </a:lnSpc>
        <a:spcBef>
          <a:spcPct val="0"/>
        </a:spcBef>
        <a:spcAft>
          <a:spcPct val="0"/>
        </a:spcAft>
        <a:defRPr sz="3400" b="1">
          <a:solidFill>
            <a:schemeClr val="tx1"/>
          </a:solidFill>
          <a:latin typeface="Bookman Old Style" pitchFamily="18" charset="0"/>
        </a:defRPr>
      </a:lvl6pPr>
      <a:lvl7pPr marL="914400" algn="ctr" rtl="0" fontAlgn="base">
        <a:lnSpc>
          <a:spcPct val="90000"/>
        </a:lnSpc>
        <a:spcBef>
          <a:spcPct val="0"/>
        </a:spcBef>
        <a:spcAft>
          <a:spcPct val="0"/>
        </a:spcAft>
        <a:defRPr sz="3400" b="1">
          <a:solidFill>
            <a:schemeClr val="tx1"/>
          </a:solidFill>
          <a:latin typeface="Bookman Old Style" pitchFamily="18" charset="0"/>
        </a:defRPr>
      </a:lvl7pPr>
      <a:lvl8pPr marL="1371600" algn="ctr" rtl="0" fontAlgn="base">
        <a:lnSpc>
          <a:spcPct val="90000"/>
        </a:lnSpc>
        <a:spcBef>
          <a:spcPct val="0"/>
        </a:spcBef>
        <a:spcAft>
          <a:spcPct val="0"/>
        </a:spcAft>
        <a:defRPr sz="3400" b="1">
          <a:solidFill>
            <a:schemeClr val="tx1"/>
          </a:solidFill>
          <a:latin typeface="Bookman Old Style" pitchFamily="18" charset="0"/>
        </a:defRPr>
      </a:lvl8pPr>
      <a:lvl9pPr marL="1828800" algn="ctr" rtl="0" fontAlgn="base">
        <a:lnSpc>
          <a:spcPct val="90000"/>
        </a:lnSpc>
        <a:spcBef>
          <a:spcPct val="0"/>
        </a:spcBef>
        <a:spcAft>
          <a:spcPct val="0"/>
        </a:spcAft>
        <a:defRPr sz="3400" b="1">
          <a:solidFill>
            <a:schemeClr val="tx1"/>
          </a:solidFill>
          <a:latin typeface="Bookman Old Style" pitchFamily="18" charset="0"/>
        </a:defRPr>
      </a:lvl9pPr>
    </p:titleStyle>
    <p:bodyStyle>
      <a:lvl1pPr marL="228600" indent="-228600" algn="l" rtl="0" eaLnBrk="0" fontAlgn="base" hangingPunct="0">
        <a:lnSpc>
          <a:spcPct val="120000"/>
        </a:lnSpc>
        <a:spcBef>
          <a:spcPts val="1000"/>
        </a:spcBef>
        <a:spcAft>
          <a:spcPct val="0"/>
        </a:spcAft>
        <a:buFont typeface="Arial"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438" y="368300"/>
            <a:ext cx="9001125" cy="3233738"/>
          </a:xfrm>
        </p:spPr>
        <p:txBody>
          <a:bodyPr/>
          <a:lstStyle/>
          <a:p>
            <a:pPr eaLnBrk="1" fontAlgn="auto" hangingPunct="1">
              <a:spcAft>
                <a:spcPts val="0"/>
              </a:spcAft>
              <a:defRPr/>
            </a:pPr>
            <a:r>
              <a:rPr lang="en-US" dirty="0" smtClean="0"/>
              <a:t>A puzzling Step in The Right Direction </a:t>
            </a:r>
            <a:endParaRPr lang="en-US" dirty="0"/>
          </a:p>
        </p:txBody>
      </p:sp>
      <p:sp>
        <p:nvSpPr>
          <p:cNvPr id="3" name="Subtitle 2"/>
          <p:cNvSpPr>
            <a:spLocks noGrp="1"/>
          </p:cNvSpPr>
          <p:nvPr>
            <p:ph type="subTitle" idx="1"/>
          </p:nvPr>
        </p:nvSpPr>
        <p:spPr>
          <a:xfrm>
            <a:off x="1595438" y="5486400"/>
            <a:ext cx="9001125" cy="1025525"/>
          </a:xfrm>
        </p:spPr>
        <p:txBody>
          <a:bodyPr/>
          <a:lstStyle/>
          <a:p>
            <a:pPr eaLnBrk="1" fontAlgn="auto" hangingPunct="1">
              <a:spcAft>
                <a:spcPts val="0"/>
              </a:spcAft>
              <a:buFont typeface="Arial" panose="020B0604020202020204" pitchFamily="34" charset="0"/>
              <a:buNone/>
              <a:defRPr/>
            </a:pPr>
            <a:r>
              <a:rPr lang="en-US" sz="1600" dirty="0" smtClean="0"/>
              <a:t>Bryan B. Kagan, DPM, MCSFS</a:t>
            </a:r>
          </a:p>
          <a:p>
            <a:pPr eaLnBrk="1" fontAlgn="auto" hangingPunct="1">
              <a:spcAft>
                <a:spcPts val="0"/>
              </a:spcAft>
              <a:buFont typeface="Arial" panose="020B0604020202020204" pitchFamily="34" charset="0"/>
              <a:buNone/>
              <a:defRPr/>
            </a:pPr>
            <a:r>
              <a:rPr lang="en-US" sz="1600" dirty="0" smtClean="0"/>
              <a:t>IAI Educational Conference 2017- Atlanta, Ga</a:t>
            </a:r>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538" y="412750"/>
            <a:ext cx="7546975" cy="4772025"/>
          </a:xfrm>
        </p:spPr>
        <p:txBody>
          <a:bodyPr/>
          <a:lstStyle/>
          <a:p>
            <a:pPr eaLnBrk="1" fontAlgn="auto" hangingPunct="1">
              <a:spcAft>
                <a:spcPts val="0"/>
              </a:spcAft>
              <a:defRPr/>
            </a:pPr>
            <a:r>
              <a:rPr lang="en-US" dirty="0" smtClean="0"/>
              <a:t>Tog </a:t>
            </a:r>
            <a:r>
              <a:rPr lang="en-US" dirty="0" err="1" smtClean="0"/>
              <a:t>gaitscan</a:t>
            </a:r>
            <a:r>
              <a:rPr lang="en-US" dirty="0" smtClean="0"/>
              <a:t>™</a:t>
            </a:r>
            <a:br>
              <a:rPr lang="en-US" dirty="0" smtClean="0"/>
            </a:br>
            <a:r>
              <a:rPr lang="en-US" dirty="0" smtClean="0"/>
              <a:t/>
            </a:r>
            <a:br>
              <a:rPr lang="en-US" dirty="0" smtClean="0"/>
            </a:br>
            <a:r>
              <a:rPr lang="en-US" dirty="0" smtClean="0"/>
              <a:t> has 4096 sensors</a:t>
            </a:r>
            <a:br>
              <a:rPr lang="en-US" dirty="0" smtClean="0"/>
            </a:br>
            <a:r>
              <a:rPr lang="en-US" dirty="0" smtClean="0"/>
              <a:t/>
            </a:r>
            <a:br>
              <a:rPr lang="en-US" dirty="0" smtClean="0"/>
            </a:br>
            <a:r>
              <a:rPr lang="en-US" dirty="0" smtClean="0"/>
              <a:t> with a scan rate of 300 frames/second. </a:t>
            </a:r>
            <a:br>
              <a:rPr lang="en-US" dirty="0" smtClean="0"/>
            </a:br>
            <a:r>
              <a:rPr lang="en-US" dirty="0" smtClean="0"/>
              <a:t/>
            </a:r>
            <a:br>
              <a:rPr lang="en-US" dirty="0" smtClean="0"/>
            </a:br>
            <a:r>
              <a:rPr lang="en-US" dirty="0" smtClean="0"/>
              <a:t>It has over a million points of data </a:t>
            </a:r>
            <a:endParaRPr lang="en-US" dirty="0"/>
          </a:p>
        </p:txBody>
      </p:sp>
      <p:pic>
        <p:nvPicPr>
          <p:cNvPr id="2" name="Picture Placeholder 1"/>
          <p:cNvPicPr>
            <a:picLocks noGrp="1" noChangeAspect="1"/>
          </p:cNvPicPr>
          <p:nvPr>
            <p:ph type="pic" idx="1"/>
          </p:nvPr>
        </p:nvPicPr>
        <p:blipFill>
          <a:blip r:embed="rId2">
            <a:extLst/>
          </a:blip>
          <a:srcRect l="38271" r="38271"/>
          <a:stretch>
            <a:fillRect/>
          </a:stretch>
        </p:blipFill>
        <p:spPr>
          <a:xfrm>
            <a:off x="7783551" y="781050"/>
            <a:ext cx="4408449" cy="4883150"/>
          </a:xfrm>
        </p:spPr>
      </p:pic>
      <p:sp>
        <p:nvSpPr>
          <p:cNvPr id="8" name="Text Placeholder 7"/>
          <p:cNvSpPr>
            <a:spLocks noGrp="1"/>
          </p:cNvSpPr>
          <p:nvPr>
            <p:ph type="body" sz="half" idx="2"/>
          </p:nvPr>
        </p:nvSpPr>
        <p:spPr>
          <a:xfrm>
            <a:off x="8451850" y="6478588"/>
            <a:ext cx="3525838" cy="271462"/>
          </a:xfrm>
        </p:spPr>
        <p:txBody>
          <a:bodyPr>
            <a:normAutofit fontScale="62500" lnSpcReduction="20000"/>
          </a:bodyPr>
          <a:lstStyle/>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538" y="412750"/>
            <a:ext cx="7546975" cy="6337300"/>
          </a:xfrm>
        </p:spPr>
        <p:txBody>
          <a:bodyPr/>
          <a:lstStyle/>
          <a:p>
            <a:pPr eaLnBrk="1" fontAlgn="auto" hangingPunct="1">
              <a:spcAft>
                <a:spcPts val="0"/>
              </a:spcAft>
              <a:defRPr/>
            </a:pPr>
            <a:r>
              <a:rPr lang="en-US" u="sng" dirty="0" smtClean="0"/>
              <a:t>Tog </a:t>
            </a:r>
            <a:r>
              <a:rPr lang="en-US" u="sng" dirty="0" err="1" smtClean="0"/>
              <a:t>gaitscan</a:t>
            </a:r>
            <a:r>
              <a:rPr lang="en-US" u="sng" dirty="0" smtClean="0"/>
              <a:t>™</a:t>
            </a:r>
            <a:br>
              <a:rPr lang="en-US" u="sng"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provides medical</a:t>
            </a:r>
            <a:br>
              <a:rPr lang="en-US" dirty="0" smtClean="0"/>
            </a:br>
            <a:r>
              <a:rPr lang="en-US" dirty="0" smtClean="0"/>
              <a:t> </a:t>
            </a:r>
            <a:br>
              <a:rPr lang="en-US" dirty="0" smtClean="0"/>
            </a:br>
            <a:r>
              <a:rPr lang="en-US" dirty="0" smtClean="0"/>
              <a:t>practitioners with a</a:t>
            </a:r>
            <a:br>
              <a:rPr lang="en-US" dirty="0" smtClean="0"/>
            </a:br>
            <a:r>
              <a:rPr lang="en-US" dirty="0" smtClean="0"/>
              <a:t/>
            </a:r>
            <a:br>
              <a:rPr lang="en-US" dirty="0" smtClean="0"/>
            </a:br>
            <a:r>
              <a:rPr lang="en-US" dirty="0" smtClean="0"/>
              <a:t> comprehensive</a:t>
            </a:r>
            <a:br>
              <a:rPr lang="en-US" dirty="0" smtClean="0"/>
            </a:br>
            <a:r>
              <a:rPr lang="en-US" dirty="0" smtClean="0"/>
              <a:t/>
            </a:r>
            <a:br>
              <a:rPr lang="en-US" dirty="0" smtClean="0"/>
            </a:br>
            <a:r>
              <a:rPr lang="en-US" dirty="0" smtClean="0"/>
              <a:t> biomechanical analysis</a:t>
            </a:r>
            <a:br>
              <a:rPr lang="en-US" dirty="0" smtClean="0"/>
            </a:br>
            <a:endParaRPr lang="en-US" dirty="0"/>
          </a:p>
        </p:txBody>
      </p:sp>
      <p:pic>
        <p:nvPicPr>
          <p:cNvPr id="2" name="Picture Placeholder 1"/>
          <p:cNvPicPr>
            <a:picLocks noGrp="1" noChangeAspect="1"/>
          </p:cNvPicPr>
          <p:nvPr>
            <p:ph type="pic" idx="1"/>
          </p:nvPr>
        </p:nvPicPr>
        <p:blipFill>
          <a:blip r:embed="rId2">
            <a:extLst/>
          </a:blip>
          <a:srcRect l="15940" r="15940"/>
          <a:stretch>
            <a:fillRect/>
          </a:stretch>
        </p:blipFill>
        <p:spPr>
          <a:xfrm>
            <a:off x="7493621" y="111512"/>
            <a:ext cx="4698380" cy="6266986"/>
          </a:xfrm>
        </p:spPr>
      </p:pic>
      <p:sp>
        <p:nvSpPr>
          <p:cNvPr id="8" name="Text Placeholder 7"/>
          <p:cNvSpPr>
            <a:spLocks noGrp="1"/>
          </p:cNvSpPr>
          <p:nvPr>
            <p:ph type="body" sz="half" idx="2"/>
          </p:nvPr>
        </p:nvSpPr>
        <p:spPr>
          <a:xfrm>
            <a:off x="8451850" y="6478588"/>
            <a:ext cx="3525838" cy="271462"/>
          </a:xfrm>
        </p:spPr>
        <p:txBody>
          <a:bodyPr>
            <a:normAutofit fontScale="62500" lnSpcReduction="20000"/>
          </a:bodyPr>
          <a:lstStyle/>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8325" y="-439738"/>
            <a:ext cx="11152188" cy="5943601"/>
          </a:xfrm>
        </p:spPr>
        <p:txBody>
          <a:bodyPr wrap="square" numCol="1" anchorCtr="0" compatLnSpc="1">
            <a:prstTxWarp prst="textNoShape">
              <a:avLst/>
            </a:prstTxWarp>
          </a:bodyPr>
          <a:lstStyle/>
          <a:p>
            <a:pPr eaLnBrk="1" hangingPunct="1">
              <a:defRPr/>
            </a:pPr>
            <a:r>
              <a:rPr lang="en-US" sz="3600" cap="none" smtClean="0">
                <a:effectLst>
                  <a:outerShdw blurRad="38100" dist="38100" dir="2700000" algn="tl">
                    <a:srgbClr val="2A5B7F"/>
                  </a:outerShdw>
                </a:effectLst>
              </a:rPr>
              <a:t>BUT THERE ARE OTHER GAIT ASSESSING PRODUCTS OUT THERE BEING USED IN THE MEDICAL FIELD</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IE. TEKSCAN®, </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GAIT</a:t>
            </a:r>
            <a:r>
              <a:rPr lang="en-US" sz="3600" b="0" cap="none" smtClean="0">
                <a:effectLst>
                  <a:outerShdw blurRad="38100" dist="38100" dir="2700000" algn="tl">
                    <a:srgbClr val="2A5B7F"/>
                  </a:outerShdw>
                </a:effectLst>
              </a:rPr>
              <a:t>RITE</a:t>
            </a:r>
            <a:r>
              <a:rPr lang="en-US" sz="3600" cap="none" smtClean="0">
                <a:effectLst>
                  <a:outerShdw blurRad="38100" dist="38100" dir="2700000" algn="tl">
                    <a:srgbClr val="2A5B7F"/>
                  </a:outerShdw>
                </a:effectLst>
              </a:rPr>
              <a:t>®, </a:t>
            </a:r>
            <a:br>
              <a:rPr lang="en-US" sz="3600" cap="none" smtClean="0">
                <a:effectLst>
                  <a:outerShdw blurRad="38100" dist="38100" dir="2700000" algn="tl">
                    <a:srgbClr val="2A5B7F"/>
                  </a:outerShdw>
                </a:effectLst>
              </a:rPr>
            </a:br>
            <a:r>
              <a:rPr lang="en-US" sz="3600" b="0" cap="none" smtClean="0">
                <a:effectLst>
                  <a:outerShdw blurRad="38100" dist="38100" dir="2700000" algn="tl">
                    <a:srgbClr val="2A5B7F"/>
                  </a:outerShdw>
                </a:effectLst>
              </a:rPr>
              <a:t>LITE</a:t>
            </a:r>
            <a:r>
              <a:rPr lang="en-US" sz="3600" cap="none" smtClean="0">
                <a:effectLst>
                  <a:outerShdw blurRad="38100" dist="38100" dir="2700000" algn="tl">
                    <a:srgbClr val="2A5B7F"/>
                  </a:outerShdw>
                </a:effectLst>
              </a:rPr>
              <a:t>GAIT®, </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NORAXON®</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THAT CAN BE UTILIZED FOR SUSPECTS.</a:t>
            </a:r>
          </a:p>
        </p:txBody>
      </p:sp>
      <p:sp>
        <p:nvSpPr>
          <p:cNvPr id="6" name="Text Placeholder 5"/>
          <p:cNvSpPr>
            <a:spLocks noGrp="1"/>
          </p:cNvSpPr>
          <p:nvPr>
            <p:ph type="body" idx="1"/>
          </p:nvPr>
        </p:nvSpPr>
        <p:spPr>
          <a:xfrm>
            <a:off x="1228725" y="6378575"/>
            <a:ext cx="9734550" cy="173038"/>
          </a:xfrm>
        </p:spPr>
        <p:txBody>
          <a:bodyPr>
            <a:normAutofit fontScale="25000" lnSpcReduction="20000"/>
          </a:bodyPr>
          <a:lstStyle/>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14400" y="158750"/>
            <a:ext cx="10353675" cy="2306638"/>
          </a:xfrm>
        </p:spPr>
        <p:txBody>
          <a:bodyPr wrap="square" numCol="1" anchor="b" anchorCtr="0" compatLnSpc="1">
            <a:prstTxWarp prst="textNoShape">
              <a:avLst/>
            </a:prstTxWarp>
          </a:bodyPr>
          <a:lstStyle/>
          <a:p>
            <a:pPr eaLnBrk="1" hangingPunct="1">
              <a:defRPr/>
            </a:pPr>
            <a:r>
              <a:rPr lang="en-US" sz="3600" cap="none" smtClean="0">
                <a:effectLst>
                  <a:outerShdw blurRad="38100" dist="38100" dir="2700000" algn="tl">
                    <a:srgbClr val="2A5B7F"/>
                  </a:outerShdw>
                </a:effectLst>
              </a:rPr>
              <a:t>BUT THERE ARE OTHER GAIT ASSESSING PRODUCTS OUT THERE BEING USED IN THE MEDICAL FIELD</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THAT CAN BE UTILIZED FOR SUSPECTS.</a:t>
            </a:r>
          </a:p>
        </p:txBody>
      </p:sp>
      <p:sp>
        <p:nvSpPr>
          <p:cNvPr id="32770" name="Rectangle 4"/>
          <p:cNvSpPr>
            <a:spLocks noGrp="1" noChangeArrowheads="1"/>
          </p:cNvSpPr>
          <p:nvPr>
            <p:ph sz="half" idx="1"/>
          </p:nvPr>
        </p:nvSpPr>
        <p:spPr bwMode="auto">
          <a:xfrm>
            <a:off x="914400" y="2678113"/>
            <a:ext cx="5100638" cy="3987800"/>
          </a:xfrm>
        </p:spPr>
        <p:txBody>
          <a:bodyPr wrap="square" numCol="1" anchor="t" anchorCtr="0" compatLnSpc="1">
            <a:prstTxWarp prst="textNoShape">
              <a:avLst/>
            </a:prstTxWarp>
          </a:bodyPr>
          <a:lstStyle/>
          <a:p>
            <a:r>
              <a:rPr lang="en-US" sz="2800" b="1" smtClean="0">
                <a:solidFill>
                  <a:srgbClr val="FFFF00"/>
                </a:solidFill>
                <a:effectLst/>
              </a:rPr>
              <a:t>LiteGAIT®</a:t>
            </a:r>
          </a:p>
          <a:p>
            <a:r>
              <a:rPr lang="en-US" sz="2800" b="1" smtClean="0">
                <a:solidFill>
                  <a:srgbClr val="FFFF00"/>
                </a:solidFill>
                <a:effectLst/>
              </a:rPr>
              <a:t>Sophisticated sensors that record real time weight bearing dynamics.</a:t>
            </a:r>
          </a:p>
        </p:txBody>
      </p:sp>
      <p:sp>
        <p:nvSpPr>
          <p:cNvPr id="32771" name="Rectangle 5"/>
          <p:cNvSpPr>
            <a:spLocks noGrp="1" noChangeArrowheads="1"/>
          </p:cNvSpPr>
          <p:nvPr>
            <p:ph sz="half" idx="2"/>
          </p:nvPr>
        </p:nvSpPr>
        <p:spPr bwMode="auto">
          <a:xfrm>
            <a:off x="6207125" y="2690813"/>
            <a:ext cx="5100638" cy="3987800"/>
          </a:xfrm>
        </p:spPr>
        <p:txBody>
          <a:bodyPr wrap="square" numCol="1" anchor="t" anchorCtr="0" compatLnSpc="1">
            <a:prstTxWarp prst="textNoShape">
              <a:avLst/>
            </a:prstTxWarp>
          </a:bodyPr>
          <a:lstStyle/>
          <a:p>
            <a:r>
              <a:rPr lang="en-US" sz="2800" b="1" smtClean="0">
                <a:solidFill>
                  <a:srgbClr val="FFFF00"/>
                </a:solidFill>
                <a:effectLst/>
              </a:rPr>
              <a:t>NORAXON®</a:t>
            </a:r>
          </a:p>
          <a:p>
            <a:r>
              <a:rPr lang="en-US" sz="2800" b="1" smtClean="0">
                <a:solidFill>
                  <a:srgbClr val="FFFF00"/>
                </a:solidFill>
                <a:effectLst/>
              </a:rPr>
              <a:t>Records dynamic and static plantar pressure distribution of the foot with thin flexible insoles.</a:t>
            </a:r>
          </a:p>
          <a:p>
            <a:r>
              <a:rPr lang="en-US" sz="2800" b="1" smtClean="0">
                <a:solidFill>
                  <a:srgbClr val="FFFF00"/>
                </a:solidFill>
                <a:effectLst/>
              </a:rPr>
              <a:t>Up to 240 sensors/foot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68325" y="-439738"/>
            <a:ext cx="11152188" cy="5943601"/>
          </a:xfrm>
        </p:spPr>
        <p:txBody>
          <a:bodyPr wrap="square" numCol="1" anchor="b" anchorCtr="0" compatLnSpc="1">
            <a:prstTxWarp prst="textNoShape">
              <a:avLst/>
            </a:prstTxWarp>
          </a:bodyPr>
          <a:lstStyle/>
          <a:p>
            <a:pPr eaLnBrk="1" hangingPunct="1">
              <a:defRPr/>
            </a:pPr>
            <a:r>
              <a:rPr lang="en-US" sz="3600" cap="none" smtClean="0">
                <a:effectLst>
                  <a:outerShdw blurRad="38100" dist="38100" dir="2700000" algn="tl">
                    <a:srgbClr val="2A5B7F"/>
                  </a:outerShdw>
                </a:effectLst>
              </a:rPr>
              <a:t>BUT THERE ARE OTHER GAIT ASSESSING PRODUCTS OUT THERE BEING USED IN THE MEDICAL FIELD</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IE. TEKSCAN®, </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GAIT</a:t>
            </a:r>
            <a:r>
              <a:rPr lang="en-US" sz="3600" b="0" cap="none" smtClean="0">
                <a:effectLst>
                  <a:outerShdw blurRad="38100" dist="38100" dir="2700000" algn="tl">
                    <a:srgbClr val="2A5B7F"/>
                  </a:outerShdw>
                </a:effectLst>
              </a:rPr>
              <a:t>RITE</a:t>
            </a:r>
            <a:r>
              <a:rPr lang="en-US" sz="3600" cap="none" smtClean="0">
                <a:effectLst>
                  <a:outerShdw blurRad="38100" dist="38100" dir="2700000" algn="tl">
                    <a:srgbClr val="2A5B7F"/>
                  </a:outerShdw>
                </a:effectLst>
              </a:rPr>
              <a:t>®, </a:t>
            </a:r>
            <a:br>
              <a:rPr lang="en-US" sz="3600" cap="none" smtClean="0">
                <a:effectLst>
                  <a:outerShdw blurRad="38100" dist="38100" dir="2700000" algn="tl">
                    <a:srgbClr val="2A5B7F"/>
                  </a:outerShdw>
                </a:effectLst>
              </a:rPr>
            </a:br>
            <a:r>
              <a:rPr lang="en-US" sz="3600" b="0" cap="none" smtClean="0">
                <a:effectLst>
                  <a:outerShdw blurRad="38100" dist="38100" dir="2700000" algn="tl">
                    <a:srgbClr val="2A5B7F"/>
                  </a:outerShdw>
                </a:effectLst>
              </a:rPr>
              <a:t>LITE</a:t>
            </a:r>
            <a:r>
              <a:rPr lang="en-US" sz="3600" cap="none" smtClean="0">
                <a:effectLst>
                  <a:outerShdw blurRad="38100" dist="38100" dir="2700000" algn="tl">
                    <a:srgbClr val="2A5B7F"/>
                  </a:outerShdw>
                </a:effectLst>
              </a:rPr>
              <a:t>GAIT®, </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NORAXON®</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THAT CAN BE UTILIZED FOR SUSPECTS.</a:t>
            </a:r>
          </a:p>
        </p:txBody>
      </p:sp>
      <p:sp>
        <p:nvSpPr>
          <p:cNvPr id="6" name="Text Placeholder 5"/>
          <p:cNvSpPr>
            <a:spLocks noGrp="1"/>
          </p:cNvSpPr>
          <p:nvPr>
            <p:ph type="body" idx="4294967295"/>
          </p:nvPr>
        </p:nvSpPr>
        <p:spPr>
          <a:xfrm>
            <a:off x="1228725" y="6378575"/>
            <a:ext cx="9734550" cy="173038"/>
          </a:xfrm>
        </p:spPr>
        <p:txBody>
          <a:bodyPr>
            <a:normAutofit fontScale="25000" lnSpcReduction="20000"/>
          </a:bodyPr>
          <a:lstStyle/>
          <a:p>
            <a:pPr marL="0" indent="0" algn="ctr" eaLnBrk="1" fontAlgn="auto" hangingPunct="1">
              <a:spcAft>
                <a:spcPts val="0"/>
              </a:spcAft>
              <a:buFont typeface="Arial" panose="020B0604020202020204" pitchFamily="34" charset="0"/>
              <a:buNone/>
              <a:defRPr/>
            </a:pPr>
            <a:endParaRPr lang="en-US" sz="2400" dirty="0">
              <a:solidFill>
                <a:schemeClr val="tx1">
                  <a:tint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8" y="230188"/>
            <a:ext cx="10353675" cy="1327150"/>
          </a:xfrm>
        </p:spPr>
        <p:txBody>
          <a:bodyPr/>
          <a:lstStyle/>
          <a:p>
            <a:pPr eaLnBrk="1" fontAlgn="auto" hangingPunct="1">
              <a:spcAft>
                <a:spcPts val="0"/>
              </a:spcAft>
              <a:defRPr/>
            </a:pPr>
            <a:r>
              <a:rPr lang="en-US" dirty="0" smtClean="0"/>
              <a:t>Developing a Protocol for insole examination</a:t>
            </a:r>
            <a:endParaRPr lang="en-US" dirty="0"/>
          </a:p>
        </p:txBody>
      </p:sp>
      <p:pic>
        <p:nvPicPr>
          <p:cNvPr id="34818" name="Content Placeholder 10"/>
          <p:cNvPicPr>
            <a:picLocks noGrp="1" noChangeAspect="1"/>
          </p:cNvPicPr>
          <p:nvPr>
            <p:ph idx="1"/>
          </p:nvPr>
        </p:nvPicPr>
        <p:blipFill>
          <a:blip r:embed="rId2"/>
          <a:srcRect/>
          <a:stretch>
            <a:fillRect/>
          </a:stretch>
        </p:blipFill>
        <p:spPr bwMode="auto">
          <a:xfrm>
            <a:off x="2374900" y="1371600"/>
            <a:ext cx="7370763" cy="5486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53675" cy="1325563"/>
          </a:xfrm>
        </p:spPr>
        <p:txBody>
          <a:bodyPr/>
          <a:lstStyle/>
          <a:p>
            <a:pPr eaLnBrk="1" fontAlgn="auto" hangingPunct="1">
              <a:spcAft>
                <a:spcPts val="0"/>
              </a:spcAft>
              <a:defRPr/>
            </a:pPr>
            <a:r>
              <a:rPr lang="en-US" dirty="0" smtClean="0"/>
              <a:t>At crime scenes shoes or insoles may be recovered</a:t>
            </a:r>
            <a:endParaRPr lang="en-US" dirty="0"/>
          </a:p>
        </p:txBody>
      </p:sp>
      <p:pic>
        <p:nvPicPr>
          <p:cNvPr id="35842" name="Content Placeholder 3"/>
          <p:cNvPicPr>
            <a:picLocks noGrp="1" noChangeAspect="1"/>
          </p:cNvPicPr>
          <p:nvPr>
            <p:ph sz="half" idx="1"/>
          </p:nvPr>
        </p:nvPicPr>
        <p:blipFill>
          <a:blip r:embed="rId2"/>
          <a:srcRect/>
          <a:stretch>
            <a:fillRect/>
          </a:stretch>
        </p:blipFill>
        <p:spPr bwMode="auto">
          <a:xfrm rot="1298733">
            <a:off x="1243013" y="1900238"/>
            <a:ext cx="3351212" cy="4516437"/>
          </a:xfrm>
        </p:spPr>
      </p:pic>
      <p:pic>
        <p:nvPicPr>
          <p:cNvPr id="35843" name="Content Placeholder 5"/>
          <p:cNvPicPr>
            <a:picLocks noGrp="1" noChangeAspect="1"/>
          </p:cNvPicPr>
          <p:nvPr>
            <p:ph sz="half" idx="2"/>
          </p:nvPr>
        </p:nvPicPr>
        <p:blipFill>
          <a:blip r:embed="rId3"/>
          <a:srcRect/>
          <a:stretch>
            <a:fillRect/>
          </a:stretch>
        </p:blipFill>
        <p:spPr bwMode="auto">
          <a:xfrm rot="19660438">
            <a:off x="7226300" y="1792288"/>
            <a:ext cx="3211513" cy="437991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sz="3600" cap="none" smtClean="0">
                <a:effectLst>
                  <a:outerShdw blurRad="38100" dist="38100" dir="2700000" algn="tl">
                    <a:srgbClr val="2A5B7F"/>
                  </a:outerShdw>
                </a:effectLst>
              </a:rPr>
              <a:t>CAN WE DETERMINE WHO WORE THE SHOE…….</a:t>
            </a:r>
          </a:p>
        </p:txBody>
      </p:sp>
      <p:sp>
        <p:nvSpPr>
          <p:cNvPr id="3" name="Content Placeholder 2"/>
          <p:cNvSpPr>
            <a:spLocks noGrp="1"/>
          </p:cNvSpPr>
          <p:nvPr>
            <p:ph idx="1"/>
          </p:nvPr>
        </p:nvSpPr>
        <p:spPr/>
        <p:txBody>
          <a:bodyPr/>
          <a:lstStyle/>
          <a:p>
            <a:pPr eaLnBrk="1" fontAlgn="auto" hangingPunct="1">
              <a:spcAft>
                <a:spcPts val="0"/>
              </a:spcAft>
              <a:buFont typeface="Arial" panose="020B0604020202020204" pitchFamily="34" charset="0"/>
              <a:buChar cha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bwMode="auto">
          <a:xfrm>
            <a:off x="914400" y="609600"/>
            <a:ext cx="10353675" cy="3830638"/>
          </a:xfrm>
        </p:spPr>
        <p:txBody>
          <a:bodyPr wrap="square" numCol="1" anchorCtr="0" compatLnSpc="1">
            <a:prstTxWarp prst="textNoShape">
              <a:avLst/>
            </a:prstTxWarp>
          </a:bodyPr>
          <a:lstStyle/>
          <a:p>
            <a:r>
              <a:rPr lang="en-US" sz="3600" cap="none" smtClean="0">
                <a:effectLst/>
              </a:rPr>
              <a:t>OR WHO WALKED ON THE INSOLE???</a:t>
            </a:r>
          </a:p>
        </p:txBody>
      </p:sp>
      <p:sp>
        <p:nvSpPr>
          <p:cNvPr id="37890" name="Rectangle 3"/>
          <p:cNvSpPr>
            <a:spLocks noGrp="1" noChangeArrowheads="1"/>
          </p:cNvSpPr>
          <p:nvPr>
            <p:ph type="body" idx="1"/>
          </p:nvPr>
        </p:nvSpPr>
        <p:spPr bwMode="auto">
          <a:xfrm>
            <a:off x="914400" y="4548188"/>
            <a:ext cx="10353675" cy="1243012"/>
          </a:xfrm>
        </p:spPr>
        <p:txBody>
          <a:bodyPr wrap="square" numCol="1" anchor="t" anchorCtr="0" compatLnSpc="1">
            <a:prstTxWarp prst="textNoShape">
              <a:avLst/>
            </a:prstTxWarp>
          </a:bodyPr>
          <a:lstStyle/>
          <a:p>
            <a:endParaRPr lang="en-US" smtClean="0">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bwMode="auto"/>
        <p:txBody>
          <a:bodyPr wrap="square" numCol="1" anchorCtr="0" compatLnSpc="1">
            <a:prstTxWarp prst="textNoShape">
              <a:avLst/>
            </a:prstTxWarp>
          </a:bodyPr>
          <a:lstStyle/>
          <a:p>
            <a:r>
              <a:rPr lang="en-US" sz="3600" cap="none" smtClean="0">
                <a:effectLst/>
              </a:rPr>
              <a:t>HOW DO WE EXAMINE THE INSOLE?</a:t>
            </a:r>
          </a:p>
        </p:txBody>
      </p:sp>
      <p:sp>
        <p:nvSpPr>
          <p:cNvPr id="38914" name="Rectangle 3"/>
          <p:cNvSpPr>
            <a:spLocks noGrp="1" noChangeArrowheads="1"/>
          </p:cNvSpPr>
          <p:nvPr>
            <p:ph type="body" idx="1"/>
          </p:nvPr>
        </p:nvSpPr>
        <p:spPr bwMode="auto">
          <a:xfrm>
            <a:off x="914400" y="3024188"/>
            <a:ext cx="10353675" cy="2767012"/>
          </a:xfrm>
        </p:spPr>
        <p:txBody>
          <a:bodyPr wrap="square" numCol="1" anchor="t" anchorCtr="0" compatLnSpc="1">
            <a:prstTxWarp prst="textNoShape">
              <a:avLst/>
            </a:prstTxWarp>
          </a:bodyPr>
          <a:lstStyle/>
          <a:p>
            <a:r>
              <a:rPr lang="en-US" sz="3200" smtClean="0">
                <a:solidFill>
                  <a:srgbClr val="99FF33"/>
                </a:solidFill>
                <a:effectLst/>
              </a:rPr>
              <a:t>The evaluation of foot impressions made within the footwear is similar to the evaluation of bare footprints.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49400"/>
            <a:ext cx="10353675" cy="1327150"/>
          </a:xfrm>
        </p:spPr>
        <p:txBody>
          <a:bodyPr/>
          <a:lstStyle/>
          <a:p>
            <a:pPr eaLnBrk="1" fontAlgn="auto" hangingPunct="1">
              <a:spcAft>
                <a:spcPts val="0"/>
              </a:spcAft>
              <a:defRPr/>
            </a:pPr>
            <a:r>
              <a:rPr lang="en-US" i="1" dirty="0" smtClean="0"/>
              <a:t>Financial Disclosure</a:t>
            </a:r>
            <a:endParaRPr lang="en-US" i="1" dirty="0"/>
          </a:p>
        </p:txBody>
      </p:sp>
      <p:sp>
        <p:nvSpPr>
          <p:cNvPr id="3" name="Content Placeholder 2"/>
          <p:cNvSpPr>
            <a:spLocks noGrp="1"/>
          </p:cNvSpPr>
          <p:nvPr>
            <p:ph idx="1"/>
          </p:nvPr>
        </p:nvSpPr>
        <p:spPr>
          <a:xfrm>
            <a:off x="914400" y="4460875"/>
            <a:ext cx="10353675" cy="1330325"/>
          </a:xfrm>
        </p:spPr>
        <p:txBody>
          <a:bodyPr/>
          <a:lstStyle/>
          <a:p>
            <a:pPr eaLnBrk="1" fontAlgn="auto" hangingPunct="1">
              <a:spcAft>
                <a:spcPts val="0"/>
              </a:spcAft>
              <a:buFont typeface="Arial" panose="020B0604020202020204" pitchFamily="34" charset="0"/>
              <a:buChar char="•"/>
              <a:defRPr/>
            </a:pPr>
            <a:r>
              <a:rPr lang="en-US" dirty="0" smtClean="0"/>
              <a:t>The presenter has no financial interest with </a:t>
            </a:r>
            <a:r>
              <a:rPr lang="en-US" dirty="0" err="1" smtClean="0"/>
              <a:t>Optimet</a:t>
            </a:r>
            <a:r>
              <a:rPr lang="en-US" dirty="0" smtClean="0"/>
              <a:t> nor with The Orthotic Group</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6"/>
          <p:cNvSpPr>
            <a:spLocks noGrp="1" noChangeArrowheads="1"/>
          </p:cNvSpPr>
          <p:nvPr>
            <p:ph type="title"/>
          </p:nvPr>
        </p:nvSpPr>
        <p:spPr bwMode="auto">
          <a:xfrm>
            <a:off x="914400" y="0"/>
            <a:ext cx="10353675" cy="382588"/>
          </a:xfrm>
        </p:spPr>
        <p:txBody>
          <a:bodyPr wrap="square" numCol="1" anchorCtr="0" compatLnSpc="1">
            <a:prstTxWarp prst="textNoShape">
              <a:avLst/>
            </a:prstTxWarp>
          </a:bodyPr>
          <a:lstStyle/>
          <a:p>
            <a:r>
              <a:rPr lang="en-US" sz="3000" cap="none" smtClean="0">
                <a:effectLst/>
              </a:rPr>
              <a:t>Size 8M------------------------Size 9M    </a:t>
            </a:r>
          </a:p>
        </p:txBody>
      </p:sp>
      <p:sp>
        <p:nvSpPr>
          <p:cNvPr id="39938" name="Rectangle 3"/>
          <p:cNvSpPr>
            <a:spLocks noGrp="1" noChangeArrowheads="1"/>
          </p:cNvSpPr>
          <p:nvPr>
            <p:ph type="body" sz="half" idx="3"/>
          </p:nvPr>
        </p:nvSpPr>
        <p:spPr bwMode="auto">
          <a:xfrm>
            <a:off x="914400" y="4019550"/>
            <a:ext cx="10353675" cy="2592388"/>
          </a:xfrm>
        </p:spPr>
        <p:txBody>
          <a:bodyPr wrap="square" numCol="1" anchor="t" anchorCtr="0" compatLnSpc="1">
            <a:prstTxWarp prst="textNoShape">
              <a:avLst/>
            </a:prstTxWarp>
          </a:bodyPr>
          <a:lstStyle/>
          <a:p>
            <a:endParaRPr lang="en-US" sz="1800" smtClean="0">
              <a:effectLst/>
            </a:endParaRPr>
          </a:p>
          <a:p>
            <a:r>
              <a:rPr lang="en-US" sz="3200" smtClean="0">
                <a:effectLst/>
              </a:rPr>
              <a:t>However additional considerations like the effects of shape and size of the footwear  on the foot creating the impression have to be taken into consideration.</a:t>
            </a:r>
          </a:p>
        </p:txBody>
      </p:sp>
      <p:pic>
        <p:nvPicPr>
          <p:cNvPr id="39939" name="Picture 19" descr="Dynamic size 8M"/>
          <p:cNvPicPr>
            <a:picLocks noGrp="1" noChangeAspect="1" noChangeArrowheads="1"/>
          </p:cNvPicPr>
          <p:nvPr>
            <p:ph sz="quarter" idx="1"/>
          </p:nvPr>
        </p:nvPicPr>
        <p:blipFill>
          <a:blip r:embed="rId2"/>
          <a:srcRect/>
          <a:stretch>
            <a:fillRect/>
          </a:stretch>
        </p:blipFill>
        <p:spPr bwMode="auto">
          <a:xfrm>
            <a:off x="2397125" y="531813"/>
            <a:ext cx="2651125" cy="3903662"/>
          </a:xfrm>
        </p:spPr>
      </p:pic>
      <p:pic>
        <p:nvPicPr>
          <p:cNvPr id="39940" name="Picture 20" descr="Dynamic size 9M"/>
          <p:cNvPicPr>
            <a:picLocks noGrp="1" noChangeAspect="1" noChangeArrowheads="1"/>
          </p:cNvPicPr>
          <p:nvPr>
            <p:ph sz="quarter" idx="2"/>
          </p:nvPr>
        </p:nvPicPr>
        <p:blipFill>
          <a:blip r:embed="rId3"/>
          <a:srcRect/>
          <a:stretch>
            <a:fillRect/>
          </a:stretch>
        </p:blipFill>
        <p:spPr bwMode="auto">
          <a:xfrm>
            <a:off x="7245350" y="533400"/>
            <a:ext cx="2546350" cy="394335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fontAlgn="auto" hangingPunct="1">
              <a:spcAft>
                <a:spcPts val="0"/>
              </a:spcAft>
              <a:defRPr/>
            </a:pPr>
            <a:r>
              <a:rPr lang="en-US" dirty="0" smtClean="0"/>
              <a:t>How do we examine the insole?</a:t>
            </a:r>
            <a:endParaRPr lang="en-US" dirty="0"/>
          </a:p>
        </p:txBody>
      </p:sp>
      <p:sp>
        <p:nvSpPr>
          <p:cNvPr id="40962" name="Rectangle 4"/>
          <p:cNvSpPr>
            <a:spLocks noGrp="1" noChangeArrowheads="1"/>
          </p:cNvSpPr>
          <p:nvPr>
            <p:ph sz="half" idx="1"/>
          </p:nvPr>
        </p:nvSpPr>
        <p:spPr bwMode="auto">
          <a:xfrm>
            <a:off x="914400" y="2095500"/>
            <a:ext cx="5100638" cy="3695700"/>
          </a:xfrm>
        </p:spPr>
        <p:txBody>
          <a:bodyPr wrap="square" numCol="1" anchor="t" anchorCtr="0" compatLnSpc="1">
            <a:prstTxWarp prst="textNoShape">
              <a:avLst/>
            </a:prstTxWarp>
          </a:bodyPr>
          <a:lstStyle/>
          <a:p>
            <a:r>
              <a:rPr lang="en-US" sz="2800" b="1" smtClean="0">
                <a:solidFill>
                  <a:srgbClr val="C0EB23"/>
                </a:solidFill>
                <a:effectLst/>
              </a:rPr>
              <a:t>Length and Width measurements are taken using the Reel and Extended Gunn Methods</a:t>
            </a:r>
          </a:p>
          <a:p>
            <a:r>
              <a:rPr lang="en-US" sz="2800" b="1" smtClean="0">
                <a:solidFill>
                  <a:srgbClr val="C0EB23"/>
                </a:solidFill>
                <a:effectLst/>
              </a:rPr>
              <a:t>Both reliable and valid methods</a:t>
            </a:r>
          </a:p>
        </p:txBody>
      </p:sp>
      <p:pic>
        <p:nvPicPr>
          <p:cNvPr id="40963" name="Picture 6" descr="IMG_0509"/>
          <p:cNvPicPr>
            <a:picLocks noGrp="1" noChangeAspect="1" noChangeArrowheads="1"/>
          </p:cNvPicPr>
          <p:nvPr>
            <p:ph sz="half" idx="2"/>
          </p:nvPr>
        </p:nvPicPr>
        <p:blipFill>
          <a:blip r:embed="rId2"/>
          <a:srcRect/>
          <a:stretch>
            <a:fillRect/>
          </a:stretch>
        </p:blipFill>
        <p:spPr bwMode="auto">
          <a:xfrm>
            <a:off x="7172325" y="1631950"/>
            <a:ext cx="3500438" cy="522605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bwMode="auto"/>
        <p:txBody>
          <a:bodyPr wrap="square" numCol="1" anchorCtr="0" compatLnSpc="1">
            <a:prstTxWarp prst="textNoShape">
              <a:avLst/>
            </a:prstTxWarp>
          </a:bodyPr>
          <a:lstStyle/>
          <a:p>
            <a:endParaRPr lang="en-US" cap="none" smtClean="0">
              <a:effectLst/>
            </a:endParaRPr>
          </a:p>
        </p:txBody>
      </p:sp>
      <p:sp>
        <p:nvSpPr>
          <p:cNvPr id="41986" name="Rectangle 3"/>
          <p:cNvSpPr>
            <a:spLocks noGrp="1" noChangeArrowheads="1"/>
          </p:cNvSpPr>
          <p:nvPr>
            <p:ph type="body" idx="1"/>
          </p:nvPr>
        </p:nvSpPr>
        <p:spPr bwMode="auto"/>
        <p:txBody>
          <a:bodyPr wrap="square" numCol="1" anchor="t" anchorCtr="0" compatLnSpc="1">
            <a:prstTxWarp prst="textNoShape">
              <a:avLst/>
            </a:prstTxWarp>
          </a:bodyPr>
          <a:lstStyle/>
          <a:p>
            <a:r>
              <a:rPr lang="en-US" sz="3200" b="1" smtClean="0">
                <a:effectLst/>
              </a:rPr>
              <a:t>Adobe© Photoshop© is used to enhance the insole foot impression and provide improved visualization of the foot prints by altering brightness and/or contrast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fontAlgn="auto" hangingPunct="1">
              <a:spcAft>
                <a:spcPts val="0"/>
              </a:spcAft>
              <a:defRPr/>
            </a:pPr>
            <a:r>
              <a:rPr lang="en-US" dirty="0" smtClean="0"/>
              <a:t>How do we examine the insole?</a:t>
            </a:r>
            <a:endParaRPr lang="en-US" dirty="0"/>
          </a:p>
        </p:txBody>
      </p:sp>
      <p:pic>
        <p:nvPicPr>
          <p:cNvPr id="43010" name="Content Placeholder 2"/>
          <p:cNvPicPr>
            <a:picLocks noGrp="1" noChangeAspect="1"/>
          </p:cNvPicPr>
          <p:nvPr>
            <p:ph idx="4294967295"/>
          </p:nvPr>
        </p:nvPicPr>
        <p:blipFill>
          <a:blip r:embed="rId2"/>
          <a:srcRect/>
          <a:stretch>
            <a:fillRect/>
          </a:stretch>
        </p:blipFill>
        <p:spPr bwMode="auto">
          <a:xfrm>
            <a:off x="3713163" y="2095500"/>
            <a:ext cx="4756150" cy="36957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44034" name="Content Placeholder 3"/>
          <p:cNvPicPr>
            <a:picLocks noGrp="1" noChangeAspect="1"/>
          </p:cNvPicPr>
          <p:nvPr>
            <p:ph idx="1"/>
          </p:nvPr>
        </p:nvPicPr>
        <p:blipFill>
          <a:blip r:embed="rId2"/>
          <a:srcRect/>
          <a:stretch>
            <a:fillRect/>
          </a:stretch>
        </p:blipFill>
        <p:spPr bwMode="auto">
          <a:xfrm>
            <a:off x="3683000" y="2095500"/>
            <a:ext cx="4816475" cy="36957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45058" name="Content Placeholder 3"/>
          <p:cNvPicPr>
            <a:picLocks noGrp="1" noChangeAspect="1"/>
          </p:cNvPicPr>
          <p:nvPr>
            <p:ph idx="1"/>
          </p:nvPr>
        </p:nvPicPr>
        <p:blipFill>
          <a:blip r:embed="rId2"/>
          <a:srcRect/>
          <a:stretch>
            <a:fillRect/>
          </a:stretch>
        </p:blipFill>
        <p:spPr bwMode="auto">
          <a:xfrm>
            <a:off x="3708400" y="2095500"/>
            <a:ext cx="4765675" cy="36957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46082" name="Content Placeholder 3"/>
          <p:cNvPicPr>
            <a:picLocks noGrp="1" noChangeAspect="1"/>
          </p:cNvPicPr>
          <p:nvPr>
            <p:ph idx="1"/>
          </p:nvPr>
        </p:nvPicPr>
        <p:blipFill>
          <a:blip r:embed="rId2"/>
          <a:srcRect/>
          <a:stretch>
            <a:fillRect/>
          </a:stretch>
        </p:blipFill>
        <p:spPr bwMode="auto">
          <a:xfrm>
            <a:off x="3617913" y="2095500"/>
            <a:ext cx="4946650" cy="36957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47106" name="Content Placeholder 3"/>
          <p:cNvPicPr>
            <a:picLocks noGrp="1" noChangeAspect="1"/>
          </p:cNvPicPr>
          <p:nvPr>
            <p:ph idx="1"/>
          </p:nvPr>
        </p:nvPicPr>
        <p:blipFill>
          <a:blip r:embed="rId2"/>
          <a:srcRect/>
          <a:stretch>
            <a:fillRect/>
          </a:stretch>
        </p:blipFill>
        <p:spPr bwMode="auto">
          <a:xfrm>
            <a:off x="3617913" y="2095500"/>
            <a:ext cx="4946650" cy="36957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bwMode="auto">
          <a:xfrm>
            <a:off x="914400" y="609600"/>
            <a:ext cx="10353675" cy="3525838"/>
          </a:xfrm>
        </p:spPr>
        <p:txBody>
          <a:bodyPr wrap="square" numCol="1" anchorCtr="0" compatLnSpc="1">
            <a:prstTxWarp prst="textNoShape">
              <a:avLst/>
            </a:prstTxWarp>
          </a:bodyPr>
          <a:lstStyle/>
          <a:p>
            <a:r>
              <a:rPr lang="en-US" sz="3600" cap="none" smtClean="0">
                <a:effectLst/>
              </a:rPr>
              <a:t>THESE EVALUATIONS ARE UTILIZING</a:t>
            </a:r>
            <a:br>
              <a:rPr lang="en-US" sz="3600" cap="none" smtClean="0">
                <a:effectLst/>
              </a:rPr>
            </a:br>
            <a:r>
              <a:rPr lang="en-US" sz="3600" cap="none" smtClean="0">
                <a:effectLst/>
              </a:rPr>
              <a:t>2-DIMENSIONAL MEASUREMENTS [AND CHARACTERISTIC FEATURES</a:t>
            </a:r>
            <a:r>
              <a:rPr lang="en-US" cap="none" smtClean="0">
                <a:effectLst/>
              </a:rPr>
              <a:t> ]</a:t>
            </a:r>
          </a:p>
        </p:txBody>
      </p:sp>
      <p:sp>
        <p:nvSpPr>
          <p:cNvPr id="48130" name="Rectangle 3"/>
          <p:cNvSpPr>
            <a:spLocks noGrp="1" noChangeArrowheads="1"/>
          </p:cNvSpPr>
          <p:nvPr>
            <p:ph type="body" idx="1"/>
          </p:nvPr>
        </p:nvSpPr>
        <p:spPr bwMode="auto">
          <a:xfrm>
            <a:off x="914400" y="4838700"/>
            <a:ext cx="10353675" cy="952500"/>
          </a:xfrm>
        </p:spPr>
        <p:txBody>
          <a:bodyPr wrap="square" numCol="1" anchor="t" anchorCtr="0" compatLnSpc="1">
            <a:prstTxWarp prst="textNoShape">
              <a:avLst/>
            </a:prstTxWarp>
          </a:bodyPr>
          <a:lstStyle/>
          <a:p>
            <a:endParaRPr lang="en-US" smtClean="0">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bwMode="auto"/>
        <p:txBody>
          <a:bodyPr wrap="square" numCol="1" anchorCtr="0" compatLnSpc="1">
            <a:prstTxWarp prst="textNoShape">
              <a:avLst/>
            </a:prstTxWarp>
          </a:bodyPr>
          <a:lstStyle/>
          <a:p>
            <a:endParaRPr lang="en-US" cap="none" smtClean="0">
              <a:effectLst/>
            </a:endParaRPr>
          </a:p>
        </p:txBody>
      </p:sp>
      <p:sp>
        <p:nvSpPr>
          <p:cNvPr id="49154" name="Rectangle 3"/>
          <p:cNvSpPr>
            <a:spLocks noGrp="1" noChangeArrowheads="1"/>
          </p:cNvSpPr>
          <p:nvPr>
            <p:ph type="body" idx="1"/>
          </p:nvPr>
        </p:nvSpPr>
        <p:spPr bwMode="auto"/>
        <p:txBody>
          <a:bodyPr wrap="square" numCol="1" anchor="t" anchorCtr="0" compatLnSpc="1">
            <a:prstTxWarp prst="textNoShape">
              <a:avLst/>
            </a:prstTxWarp>
          </a:bodyPr>
          <a:lstStyle/>
          <a:p>
            <a:r>
              <a:rPr lang="en-US" sz="3600" b="1" smtClean="0">
                <a:effectLst/>
              </a:rPr>
              <a:t>A BARE FOOTPRINT ON A SURFACE (FLOOR) SHOWS THE INTERACTION OF 1 DISTINCT MOMENT IN TIME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53675" cy="4711700"/>
          </a:xfrm>
        </p:spPr>
        <p:txBody>
          <a:bodyPr wrap="square" numCol="1" anchorCtr="0" compatLnSpc="1">
            <a:prstTxWarp prst="textNoShape">
              <a:avLst/>
            </a:prstTxWarp>
          </a:bodyPr>
          <a:lstStyle/>
          <a:p>
            <a:pPr eaLnBrk="1" hangingPunct="1">
              <a:defRPr/>
            </a:pPr>
            <a:r>
              <a:rPr lang="en-US" cap="none" smtClean="0">
                <a:effectLst>
                  <a:outerShdw blurRad="38100" dist="38100" dir="2700000" algn="tl">
                    <a:srgbClr val="2A5B7F"/>
                  </a:outerShdw>
                </a:effectLst>
              </a:rPr>
              <a:t>THE MERGING OF TWO MEDICAL TECHNOLOGIES MAY AUGMENT THE INVESTIGATIVE PROCESS OF SHOE GEAR FOOT IMPRESSIONS……..</a:t>
            </a:r>
          </a:p>
        </p:txBody>
      </p:sp>
      <p:sp>
        <p:nvSpPr>
          <p:cNvPr id="3" name="Content Placeholder 2"/>
          <p:cNvSpPr>
            <a:spLocks noGrp="1"/>
          </p:cNvSpPr>
          <p:nvPr>
            <p:ph idx="1"/>
          </p:nvPr>
        </p:nvSpPr>
        <p:spPr>
          <a:xfrm>
            <a:off x="2765425" y="4402138"/>
            <a:ext cx="6735763" cy="2192337"/>
          </a:xfrm>
        </p:spPr>
        <p:txBody>
          <a:bodyPr/>
          <a:lstStyle/>
          <a:p>
            <a:pPr eaLnBrk="1" fontAlgn="auto" hangingPunct="1">
              <a:spcAft>
                <a:spcPts val="0"/>
              </a:spcAft>
              <a:buFont typeface="Arial" panose="020B0604020202020204" pitchFamily="34" charset="0"/>
              <a:buChar cha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bwMode="auto">
          <a:xfrm>
            <a:off x="914400" y="609600"/>
            <a:ext cx="10353675" cy="4108450"/>
          </a:xfrm>
        </p:spPr>
        <p:txBody>
          <a:bodyPr wrap="square" numCol="1" anchorCtr="0" compatLnSpc="1">
            <a:prstTxWarp prst="textNoShape">
              <a:avLst/>
            </a:prstTxWarp>
          </a:bodyPr>
          <a:lstStyle/>
          <a:p>
            <a:r>
              <a:rPr lang="en-US" sz="3600" cap="none" smtClean="0">
                <a:effectLst/>
              </a:rPr>
              <a:t>WOULD NOT INCLUDING 3-DIMENSIONAL MEASUREMENTS PROVIDE A MORE ROBUST EVALUATION?</a:t>
            </a:r>
            <a:r>
              <a:rPr lang="en-US" cap="none" smtClean="0">
                <a:effectLst/>
              </a:rPr>
              <a:t>  </a:t>
            </a:r>
          </a:p>
        </p:txBody>
      </p:sp>
      <p:sp>
        <p:nvSpPr>
          <p:cNvPr id="50178" name="Rectangle 3"/>
          <p:cNvSpPr>
            <a:spLocks noGrp="1" noChangeArrowheads="1"/>
          </p:cNvSpPr>
          <p:nvPr>
            <p:ph type="body" idx="1"/>
          </p:nvPr>
        </p:nvSpPr>
        <p:spPr bwMode="auto">
          <a:xfrm>
            <a:off x="914400" y="5275263"/>
            <a:ext cx="10353675" cy="515937"/>
          </a:xfrm>
        </p:spPr>
        <p:txBody>
          <a:bodyPr wrap="square" numCol="1" anchor="t" anchorCtr="0" compatLnSpc="1">
            <a:prstTxWarp prst="textNoShape">
              <a:avLst/>
            </a:prstTxWarp>
          </a:bodyPr>
          <a:lstStyle/>
          <a:p>
            <a:endParaRPr lang="en-US" smtClean="0">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53675" cy="1795463"/>
          </a:xfrm>
        </p:spPr>
        <p:txBody>
          <a:bodyPr wrap="square" numCol="1" anchorCtr="0" compatLnSpc="1">
            <a:prstTxWarp prst="textNoShape">
              <a:avLst/>
            </a:prstTxWarp>
          </a:bodyPr>
          <a:lstStyle/>
          <a:p>
            <a:pPr eaLnBrk="1" hangingPunct="1">
              <a:defRPr/>
            </a:pPr>
            <a:r>
              <a:rPr lang="en-US" cap="none" smtClean="0">
                <a:effectLst>
                  <a:outerShdw blurRad="38100" dist="38100" dir="2700000" algn="tl">
                    <a:srgbClr val="2A5B7F"/>
                  </a:outerShdw>
                </a:effectLst>
              </a:rPr>
              <a:t>WEIGHTBEARING BOTH STATIC AND DYNAMIC CREATE 3-DIMENSIONAL DEPTH DIFFERENCES ON THE SUBSTRATE </a:t>
            </a:r>
          </a:p>
        </p:txBody>
      </p:sp>
      <p:pic>
        <p:nvPicPr>
          <p:cNvPr id="51202" name="Content Placeholder 5"/>
          <p:cNvPicPr>
            <a:picLocks noGrp="1" noChangeAspect="1"/>
          </p:cNvPicPr>
          <p:nvPr>
            <p:ph idx="1"/>
          </p:nvPr>
        </p:nvPicPr>
        <p:blipFill>
          <a:blip r:embed="rId2"/>
          <a:srcRect/>
          <a:stretch>
            <a:fillRect/>
          </a:stretch>
        </p:blipFill>
        <p:spPr bwMode="auto">
          <a:xfrm>
            <a:off x="4292600" y="1906588"/>
            <a:ext cx="3679825" cy="495141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0"/>
            <a:ext cx="10353675" cy="1795463"/>
          </a:xfrm>
        </p:spPr>
        <p:txBody>
          <a:bodyPr wrap="square" numCol="1" anchorCtr="0" compatLnSpc="1">
            <a:prstTxWarp prst="textNoShape">
              <a:avLst/>
            </a:prstTxWarp>
          </a:bodyPr>
          <a:lstStyle/>
          <a:p>
            <a:pPr eaLnBrk="1" hangingPunct="1">
              <a:defRPr/>
            </a:pPr>
            <a:r>
              <a:rPr lang="en-US" cap="none" smtClean="0">
                <a:effectLst>
                  <a:outerShdw blurRad="38100" dist="38100" dir="2700000" algn="tl">
                    <a:srgbClr val="2A5B7F"/>
                  </a:outerShdw>
                </a:effectLst>
              </a:rPr>
              <a:t>AND IS NOT THE INSOLE THE RECIPIENT OF STATIC WEIGHTBEARING PRESSURES</a:t>
            </a:r>
            <a:br>
              <a:rPr lang="en-US" cap="none" smtClean="0">
                <a:effectLst>
                  <a:outerShdw blurRad="38100" dist="38100" dir="2700000" algn="tl">
                    <a:srgbClr val="2A5B7F"/>
                  </a:outerShdw>
                </a:effectLst>
              </a:rPr>
            </a:br>
            <a:r>
              <a:rPr lang="en-US" cap="none" smtClean="0">
                <a:effectLst>
                  <a:outerShdw blurRad="38100" dist="38100" dir="2700000" algn="tl">
                    <a:srgbClr val="2A5B7F"/>
                  </a:outerShdw>
                </a:effectLst>
              </a:rPr>
              <a:t>OF THAT STANDING INDIVIDUAL(S)? </a:t>
            </a:r>
          </a:p>
        </p:txBody>
      </p:sp>
      <p:pic>
        <p:nvPicPr>
          <p:cNvPr id="52226" name="Content Placeholder 5"/>
          <p:cNvPicPr>
            <a:picLocks noGrp="1" noChangeAspect="1"/>
          </p:cNvPicPr>
          <p:nvPr>
            <p:ph idx="1"/>
          </p:nvPr>
        </p:nvPicPr>
        <p:blipFill>
          <a:blip r:embed="rId2"/>
          <a:srcRect/>
          <a:stretch>
            <a:fillRect/>
          </a:stretch>
        </p:blipFill>
        <p:spPr bwMode="auto">
          <a:xfrm>
            <a:off x="4292600" y="1906588"/>
            <a:ext cx="3679825" cy="4951412"/>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53675" cy="1935163"/>
          </a:xfrm>
        </p:spPr>
        <p:txBody>
          <a:bodyPr wrap="square" numCol="1" anchorCtr="0" compatLnSpc="1">
            <a:prstTxWarp prst="textNoShape">
              <a:avLst/>
            </a:prstTxWarp>
          </a:bodyPr>
          <a:lstStyle/>
          <a:p>
            <a:pPr eaLnBrk="1" hangingPunct="1">
              <a:defRPr/>
            </a:pPr>
            <a:r>
              <a:rPr lang="en-US" sz="3200" cap="none" smtClean="0">
                <a:effectLst>
                  <a:outerShdw blurRad="38100" dist="38100" dir="2700000" algn="tl">
                    <a:srgbClr val="2A5B7F"/>
                  </a:outerShdw>
                </a:effectLst>
              </a:rPr>
              <a:t>AND IS NOT THE INSOLE THE RECIPIENT OF REPEATED DYNAMIC GAIT CYCLE PRESSURES OF THAT AMBULATING INDIVIDUAL(S)?</a:t>
            </a:r>
          </a:p>
        </p:txBody>
      </p:sp>
      <p:pic>
        <p:nvPicPr>
          <p:cNvPr id="53250" name="Content Placeholder 5"/>
          <p:cNvPicPr>
            <a:picLocks noGrp="1" noChangeAspect="1"/>
          </p:cNvPicPr>
          <p:nvPr>
            <p:ph idx="1"/>
          </p:nvPr>
        </p:nvPicPr>
        <p:blipFill>
          <a:blip r:embed="rId2"/>
          <a:srcRect/>
          <a:stretch>
            <a:fillRect/>
          </a:stretch>
        </p:blipFill>
        <p:spPr bwMode="auto">
          <a:xfrm>
            <a:off x="4500563" y="2174875"/>
            <a:ext cx="3138487" cy="468312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noFill/>
        </p:spPr>
        <p:txBody>
          <a:bodyPr wrap="square" numCol="1" anchorCtr="0" compatLnSpc="1">
            <a:prstTxWarp prst="textNoShape">
              <a:avLst/>
            </a:prstTxWarp>
          </a:bodyPr>
          <a:lstStyle/>
          <a:p>
            <a:endParaRPr lang="en-US" cap="none" smtClean="0">
              <a:effectLst/>
            </a:endParaRPr>
          </a:p>
        </p:txBody>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3600" b="1" smtClean="0">
                <a:effectLst/>
              </a:rPr>
              <a:t>IT SHOWS THE INTERACTION OF THE FOOT WITH THE FOOTWEAR OVER TIME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8725" y="657225"/>
            <a:ext cx="9734550" cy="4495800"/>
          </a:xfrm>
        </p:spPr>
        <p:txBody>
          <a:bodyPr wrap="square" numCol="1" anchorCtr="0" compatLnSpc="1">
            <a:prstTxWarp prst="textNoShape">
              <a:avLst/>
            </a:prstTxWarp>
          </a:bodyPr>
          <a:lstStyle/>
          <a:p>
            <a:pPr eaLnBrk="1" hangingPunct="1">
              <a:defRPr/>
            </a:pPr>
            <a:r>
              <a:rPr lang="en-US" sz="3600" cap="none" smtClean="0">
                <a:effectLst>
                  <a:outerShdw blurRad="38100" dist="38100" dir="2700000" algn="tl">
                    <a:srgbClr val="2A5B7F"/>
                  </a:outerShdw>
                </a:effectLst>
              </a:rPr>
              <a:t>SO WHY WOULDN’T AN INSOLE BE ABLE TO REVEAL FROM WEAR… CHARACTERISTIC 3-DIMENSIONAL FEATURES THAT CAN BE REPRESENTED AS A TOPOGRAPHICAL MAP</a:t>
            </a:r>
          </a:p>
        </p:txBody>
      </p:sp>
      <p:sp>
        <p:nvSpPr>
          <p:cNvPr id="6" name="Text Placeholder 5"/>
          <p:cNvSpPr>
            <a:spLocks noGrp="1"/>
          </p:cNvSpPr>
          <p:nvPr>
            <p:ph type="body" idx="1"/>
          </p:nvPr>
        </p:nvSpPr>
        <p:spPr>
          <a:xfrm>
            <a:off x="1228725" y="5668963"/>
            <a:ext cx="9734550" cy="652462"/>
          </a:xfrm>
        </p:spPr>
        <p:txBody>
          <a:bodyPr/>
          <a:lstStyle/>
          <a:p>
            <a:pPr eaLnBrk="1" fontAlgn="auto" hangingPunct="1">
              <a:spcAft>
                <a:spcPts val="0"/>
              </a:spcAft>
              <a:buFont typeface="Arial" panose="020B0604020202020204" pitchFamily="34" charset="0"/>
              <a:buNone/>
              <a:defRPr/>
            </a:pP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609600"/>
            <a:ext cx="10353675" cy="2557463"/>
          </a:xfrm>
        </p:spPr>
        <p:txBody>
          <a:bodyPr/>
          <a:lstStyle/>
          <a:p>
            <a:pPr eaLnBrk="1" fontAlgn="auto" hangingPunct="1">
              <a:spcAft>
                <a:spcPts val="0"/>
              </a:spcAft>
              <a:defRPr/>
            </a:pPr>
            <a:r>
              <a:rPr lang="en-US" dirty="0" err="1" smtClean="0"/>
              <a:t>Optimet</a:t>
            </a:r>
            <a:r>
              <a:rPr lang="en-US" dirty="0" smtClean="0"/>
              <a:t>™ develops and manufactures non-contact distance measurement sensors based on the patented </a:t>
            </a:r>
            <a:r>
              <a:rPr lang="en-US" dirty="0" err="1" smtClean="0"/>
              <a:t>conoscopic</a:t>
            </a:r>
            <a:r>
              <a:rPr lang="en-US" dirty="0" smtClean="0"/>
              <a:t> holography technology</a:t>
            </a:r>
            <a:endParaRPr lang="en-US" dirty="0"/>
          </a:p>
        </p:txBody>
      </p:sp>
      <p:pic>
        <p:nvPicPr>
          <p:cNvPr id="55298" name="Content Placeholder 6"/>
          <p:cNvPicPr>
            <a:picLocks noGrp="1" noChangeAspect="1"/>
          </p:cNvPicPr>
          <p:nvPr>
            <p:ph idx="1"/>
          </p:nvPr>
        </p:nvPicPr>
        <p:blipFill>
          <a:blip r:embed="rId2"/>
          <a:srcRect/>
          <a:stretch>
            <a:fillRect/>
          </a:stretch>
        </p:blipFill>
        <p:spPr bwMode="auto">
          <a:xfrm>
            <a:off x="914400" y="3167063"/>
            <a:ext cx="10353675" cy="3690937"/>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136650"/>
            <a:ext cx="6469063" cy="3635375"/>
          </a:xfrm>
        </p:spPr>
        <p:txBody>
          <a:bodyPr/>
          <a:lstStyle/>
          <a:p>
            <a:pPr eaLnBrk="1" fontAlgn="auto" hangingPunct="1">
              <a:spcAft>
                <a:spcPts val="0"/>
              </a:spcAft>
              <a:defRPr/>
            </a:pPr>
            <a:r>
              <a:rPr lang="en-US" dirty="0" smtClean="0"/>
              <a:t>This technology relies on a unique optical phenomenon and is advantageous over the standard distance measurement methods for industrial and dental applications</a:t>
            </a:r>
            <a:endParaRPr lang="en-US" dirty="0"/>
          </a:p>
        </p:txBody>
      </p:sp>
      <p:pic>
        <p:nvPicPr>
          <p:cNvPr id="7" name="Picture Placeholder 6"/>
          <p:cNvPicPr>
            <a:picLocks noGrp="1" noChangeAspect="1"/>
          </p:cNvPicPr>
          <p:nvPr>
            <p:ph type="pic" idx="1"/>
          </p:nvPr>
        </p:nvPicPr>
        <p:blipFill>
          <a:blip r:embed="rId2">
            <a:extLst/>
          </a:blip>
          <a:srcRect l="22828" r="22828"/>
          <a:stretch>
            <a:fillRect/>
          </a:stretch>
        </p:blipFill>
        <p:spPr>
          <a:xfrm>
            <a:off x="7424804" y="457200"/>
            <a:ext cx="4295128" cy="6055111"/>
          </a:xfrm>
        </p:spPr>
      </p:pic>
      <p:sp>
        <p:nvSpPr>
          <p:cNvPr id="6" name="Text Placeholder 5"/>
          <p:cNvSpPr>
            <a:spLocks noGrp="1"/>
          </p:cNvSpPr>
          <p:nvPr>
            <p:ph type="body" sz="half" idx="2"/>
          </p:nvPr>
        </p:nvSpPr>
        <p:spPr>
          <a:xfrm>
            <a:off x="914400" y="6400800"/>
            <a:ext cx="5935663" cy="111125"/>
          </a:xfrm>
        </p:spPr>
        <p:txBody>
          <a:bodyPr>
            <a:normAutofit fontScale="25000" lnSpcReduction="20000"/>
          </a:bodyPr>
          <a:lstStyle/>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9275" y="1149350"/>
            <a:ext cx="6467475" cy="3768725"/>
          </a:xfrm>
        </p:spPr>
        <p:txBody>
          <a:bodyPr/>
          <a:lstStyle/>
          <a:p>
            <a:pPr eaLnBrk="1" fontAlgn="auto" hangingPunct="1">
              <a:spcAft>
                <a:spcPts val="0"/>
              </a:spcAft>
              <a:defRPr/>
            </a:pPr>
            <a:r>
              <a:rPr lang="en-US" dirty="0" err="1" smtClean="0"/>
              <a:t>Optimet</a:t>
            </a:r>
            <a:r>
              <a:rPr lang="en-US" dirty="0" smtClean="0"/>
              <a:t>™ integrates advanced </a:t>
            </a:r>
            <a:r>
              <a:rPr lang="en-US" dirty="0" err="1" smtClean="0"/>
              <a:t>optomechanical</a:t>
            </a:r>
            <a:r>
              <a:rPr lang="en-US" dirty="0" smtClean="0"/>
              <a:t> design and manufacturing capabilities together with advanced signal processing and data algorithms</a:t>
            </a:r>
            <a:endParaRPr lang="en-US" dirty="0"/>
          </a:p>
        </p:txBody>
      </p:sp>
      <p:pic>
        <p:nvPicPr>
          <p:cNvPr id="7" name="Picture Placeholder 6"/>
          <p:cNvPicPr>
            <a:picLocks noGrp="1" noChangeAspect="1"/>
          </p:cNvPicPr>
          <p:nvPr>
            <p:ph type="pic" idx="1"/>
          </p:nvPr>
        </p:nvPicPr>
        <p:blipFill>
          <a:blip r:embed="rId2">
            <a:extLst/>
          </a:blip>
          <a:srcRect l="22828" r="22828"/>
          <a:stretch>
            <a:fillRect/>
          </a:stretch>
        </p:blipFill>
        <p:spPr>
          <a:xfrm>
            <a:off x="7424804" y="457200"/>
            <a:ext cx="4295128" cy="6055111"/>
          </a:xfrm>
        </p:spPr>
      </p:pic>
      <p:sp>
        <p:nvSpPr>
          <p:cNvPr id="6" name="Text Placeholder 5"/>
          <p:cNvSpPr>
            <a:spLocks noGrp="1"/>
          </p:cNvSpPr>
          <p:nvPr>
            <p:ph type="body" sz="half" idx="2"/>
          </p:nvPr>
        </p:nvSpPr>
        <p:spPr>
          <a:xfrm>
            <a:off x="914400" y="6400800"/>
            <a:ext cx="5935663" cy="111125"/>
          </a:xfrm>
        </p:spPr>
        <p:txBody>
          <a:bodyPr>
            <a:normAutofit fontScale="25000" lnSpcReduction="20000"/>
          </a:bodyPr>
          <a:lstStyle/>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28725" y="657225"/>
            <a:ext cx="9734550" cy="3870325"/>
          </a:xfrm>
        </p:spPr>
        <p:txBody>
          <a:bodyPr/>
          <a:lstStyle/>
          <a:p>
            <a:pPr eaLnBrk="1" fontAlgn="auto" hangingPunct="1">
              <a:spcAft>
                <a:spcPts val="0"/>
              </a:spcAft>
              <a:defRPr/>
            </a:pPr>
            <a:r>
              <a:rPr lang="en-US" dirty="0" smtClean="0"/>
              <a:t>Are not insoles the recipient of repeated </a:t>
            </a:r>
            <a:r>
              <a:rPr lang="en-US" dirty="0" err="1" smtClean="0"/>
              <a:t>weightbearing</a:t>
            </a:r>
            <a:r>
              <a:rPr lang="en-US" dirty="0" smtClean="0"/>
              <a:t> pressure from individuals during Ambulation?</a:t>
            </a:r>
            <a:endParaRPr lang="en-US" dirty="0"/>
          </a:p>
        </p:txBody>
      </p:sp>
      <p:sp>
        <p:nvSpPr>
          <p:cNvPr id="9" name="Text Placeholder 8"/>
          <p:cNvSpPr>
            <a:spLocks noGrp="1"/>
          </p:cNvSpPr>
          <p:nvPr>
            <p:ph type="body" idx="1"/>
          </p:nvPr>
        </p:nvSpPr>
        <p:spPr>
          <a:xfrm>
            <a:off x="1228725" y="5040313"/>
            <a:ext cx="9734550" cy="1500187"/>
          </a:xfrm>
        </p:spPr>
        <p:txBody>
          <a:bodyPr/>
          <a:lstStyle/>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53675" cy="4473575"/>
          </a:xfrm>
        </p:spPr>
        <p:txBody>
          <a:bodyPr/>
          <a:lstStyle/>
          <a:p>
            <a:pPr eaLnBrk="1" fontAlgn="auto" hangingPunct="1">
              <a:spcAft>
                <a:spcPts val="0"/>
              </a:spcAft>
              <a:defRPr/>
            </a:pPr>
            <a:r>
              <a:rPr lang="en-US" dirty="0" smtClean="0"/>
              <a:t>Helping to reveal additional characteristics of the individual whose impressions are of interest</a:t>
            </a:r>
            <a:endParaRPr lang="en-US" dirty="0"/>
          </a:p>
        </p:txBody>
      </p:sp>
      <p:sp>
        <p:nvSpPr>
          <p:cNvPr id="3" name="Content Placeholder 2"/>
          <p:cNvSpPr>
            <a:spLocks noGrp="1"/>
          </p:cNvSpPr>
          <p:nvPr>
            <p:ph idx="1"/>
          </p:nvPr>
        </p:nvSpPr>
        <p:spPr>
          <a:xfrm>
            <a:off x="2219325" y="4921250"/>
            <a:ext cx="7548563" cy="1725613"/>
          </a:xfrm>
        </p:spPr>
        <p:txBody>
          <a:bodyPr/>
          <a:lstStyle/>
          <a:p>
            <a:pPr eaLnBrk="1" fontAlgn="auto" hangingPunct="1">
              <a:spcAft>
                <a:spcPts val="0"/>
              </a:spcAft>
              <a:buFont typeface="Arial" panose="020B0604020202020204" pitchFamily="34" charset="0"/>
              <a:buChar char="•"/>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0"/>
            <a:ext cx="10353675" cy="1935163"/>
          </a:xfrm>
        </p:spPr>
        <p:txBody>
          <a:bodyPr>
            <a:normAutofit fontScale="90000"/>
          </a:bodyPr>
          <a:lstStyle/>
          <a:p>
            <a:pPr eaLnBrk="1" fontAlgn="auto" hangingPunct="1">
              <a:spcAft>
                <a:spcPts val="0"/>
              </a:spcAft>
              <a:defRPr/>
            </a:pPr>
            <a:r>
              <a:rPr lang="en-US" dirty="0" smtClean="0"/>
              <a:t>So why wouldn’t an insole be able to reveal from wear… </a:t>
            </a:r>
            <a:br>
              <a:rPr lang="en-US" dirty="0" smtClean="0"/>
            </a:br>
            <a:r>
              <a:rPr lang="en-US" dirty="0" smtClean="0"/>
              <a:t>characteristic mapping like a topographical map</a:t>
            </a:r>
            <a:endParaRPr lang="en-US" dirty="0"/>
          </a:p>
        </p:txBody>
      </p:sp>
      <p:sp>
        <p:nvSpPr>
          <p:cNvPr id="2" name="Text Placeholder 1"/>
          <p:cNvSpPr>
            <a:spLocks noGrp="1"/>
          </p:cNvSpPr>
          <p:nvPr>
            <p:ph type="body" idx="1"/>
          </p:nvPr>
        </p:nvSpPr>
        <p:spPr>
          <a:xfrm>
            <a:off x="203200" y="2149475"/>
            <a:ext cx="5762625" cy="1073150"/>
          </a:xfrm>
        </p:spPr>
        <p:txBody>
          <a:bodyPr/>
          <a:lstStyle/>
          <a:p>
            <a:pPr eaLnBrk="1" fontAlgn="auto" hangingPunct="1">
              <a:spcAft>
                <a:spcPts val="0"/>
              </a:spcAft>
              <a:buFont typeface="Arial" panose="020B0604020202020204" pitchFamily="34" charset="0"/>
              <a:buNone/>
              <a:defRPr/>
            </a:pPr>
            <a:r>
              <a:rPr lang="en-US" sz="2000" dirty="0" smtClean="0"/>
              <a:t>A map characterized by large scale detail and quantitative representation of relief, using contour lines and a variety of methods </a:t>
            </a:r>
            <a:endParaRPr lang="en-US" sz="2000" dirty="0"/>
          </a:p>
        </p:txBody>
      </p:sp>
      <p:pic>
        <p:nvPicPr>
          <p:cNvPr id="59395" name="Content Placeholder 8"/>
          <p:cNvPicPr>
            <a:picLocks noGrp="1" noChangeAspect="1"/>
          </p:cNvPicPr>
          <p:nvPr>
            <p:ph sz="half" idx="2"/>
          </p:nvPr>
        </p:nvPicPr>
        <p:blipFill>
          <a:blip r:embed="rId2"/>
          <a:srcRect/>
          <a:stretch>
            <a:fillRect/>
          </a:stretch>
        </p:blipFill>
        <p:spPr bwMode="auto">
          <a:xfrm>
            <a:off x="144463" y="3222625"/>
            <a:ext cx="5384800" cy="3468688"/>
          </a:xfrm>
        </p:spPr>
      </p:pic>
      <p:sp>
        <p:nvSpPr>
          <p:cNvPr id="7" name="Text Placeholder 6"/>
          <p:cNvSpPr>
            <a:spLocks noGrp="1"/>
          </p:cNvSpPr>
          <p:nvPr>
            <p:ph type="body" sz="quarter" idx="3"/>
          </p:nvPr>
        </p:nvSpPr>
        <p:spPr>
          <a:xfrm>
            <a:off x="6402388" y="2149475"/>
            <a:ext cx="4865687" cy="436563"/>
          </a:xfrm>
        </p:spPr>
        <p:txBody>
          <a:bodyPr/>
          <a:lstStyle/>
          <a:p>
            <a:pPr eaLnBrk="1" fontAlgn="auto" hangingPunct="1">
              <a:spcAft>
                <a:spcPts val="0"/>
              </a:spcAft>
              <a:buFont typeface="Arial" panose="020B0604020202020204" pitchFamily="34" charset="0"/>
              <a:buNone/>
              <a:defRPr/>
            </a:pPr>
            <a:r>
              <a:rPr lang="en-US" sz="2000" dirty="0" smtClean="0"/>
              <a:t>Initial </a:t>
            </a:r>
            <a:r>
              <a:rPr lang="en-US" sz="2000" dirty="0" err="1" smtClean="0"/>
              <a:t>Optimet</a:t>
            </a:r>
            <a:r>
              <a:rPr lang="en-US" sz="2000" dirty="0" smtClean="0"/>
              <a:t> scanning of insole</a:t>
            </a:r>
            <a:endParaRPr lang="en-US" sz="2000" dirty="0"/>
          </a:p>
        </p:txBody>
      </p:sp>
      <p:pic>
        <p:nvPicPr>
          <p:cNvPr id="59397" name="Content Placeholder 9"/>
          <p:cNvPicPr>
            <a:picLocks noGrp="1" noChangeAspect="1"/>
          </p:cNvPicPr>
          <p:nvPr>
            <p:ph sz="quarter" idx="4"/>
          </p:nvPr>
        </p:nvPicPr>
        <p:blipFill>
          <a:blip r:embed="rId3"/>
          <a:srcRect/>
          <a:stretch>
            <a:fillRect/>
          </a:stretch>
        </p:blipFill>
        <p:spPr bwMode="auto">
          <a:xfrm>
            <a:off x="6402388" y="2687638"/>
            <a:ext cx="4865687" cy="4003675"/>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0"/>
            <a:ext cx="10353675" cy="1935163"/>
          </a:xfrm>
        </p:spPr>
        <p:txBody>
          <a:bodyPr>
            <a:normAutofit fontScale="90000"/>
          </a:bodyPr>
          <a:lstStyle/>
          <a:p>
            <a:pPr eaLnBrk="1" fontAlgn="auto" hangingPunct="1">
              <a:spcAft>
                <a:spcPts val="0"/>
              </a:spcAft>
              <a:defRPr/>
            </a:pPr>
            <a:r>
              <a:rPr lang="en-US" dirty="0" smtClean="0"/>
              <a:t>So why wouldn’t an insole be able to reveal from wear… </a:t>
            </a:r>
            <a:br>
              <a:rPr lang="en-US" dirty="0" smtClean="0"/>
            </a:br>
            <a:r>
              <a:rPr lang="en-US" dirty="0" smtClean="0"/>
              <a:t>characteristic mapping like a topographical map</a:t>
            </a:r>
            <a:endParaRPr lang="en-US" dirty="0"/>
          </a:p>
        </p:txBody>
      </p:sp>
      <p:pic>
        <p:nvPicPr>
          <p:cNvPr id="60418" name="Content Placeholder 8"/>
          <p:cNvPicPr>
            <a:picLocks noGrp="1" noChangeAspect="1"/>
          </p:cNvPicPr>
          <p:nvPr>
            <p:ph sz="half" idx="1"/>
          </p:nvPr>
        </p:nvPicPr>
        <p:blipFill>
          <a:blip r:embed="rId2"/>
          <a:srcRect/>
          <a:stretch>
            <a:fillRect/>
          </a:stretch>
        </p:blipFill>
        <p:spPr bwMode="auto">
          <a:xfrm>
            <a:off x="552450" y="2060575"/>
            <a:ext cx="5341938" cy="4784725"/>
          </a:xfrm>
        </p:spPr>
      </p:pic>
      <p:pic>
        <p:nvPicPr>
          <p:cNvPr id="60419" name="Content Placeholder 4"/>
          <p:cNvPicPr>
            <a:picLocks noGrp="1" noChangeAspect="1"/>
          </p:cNvPicPr>
          <p:nvPr>
            <p:ph sz="half" idx="2"/>
          </p:nvPr>
        </p:nvPicPr>
        <p:blipFill>
          <a:blip r:embed="rId3"/>
          <a:srcRect/>
          <a:stretch>
            <a:fillRect/>
          </a:stretch>
        </p:blipFill>
        <p:spPr bwMode="auto">
          <a:xfrm>
            <a:off x="5983288" y="2074863"/>
            <a:ext cx="5145087" cy="4770437"/>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609600"/>
            <a:ext cx="10353675" cy="1325563"/>
          </a:xfrm>
        </p:spPr>
        <p:txBody>
          <a:bodyPr>
            <a:normAutofit fontScale="90000"/>
          </a:bodyPr>
          <a:lstStyle/>
          <a:p>
            <a:pPr eaLnBrk="1" fontAlgn="auto" hangingPunct="1">
              <a:spcAft>
                <a:spcPts val="0"/>
              </a:spcAft>
              <a:defRPr/>
            </a:pPr>
            <a:r>
              <a:rPr lang="en-US" dirty="0" smtClean="0"/>
              <a:t>The insole was placed under glass and scanned. </a:t>
            </a:r>
            <a:br>
              <a:rPr lang="en-US" dirty="0" smtClean="0"/>
            </a:br>
            <a:r>
              <a:rPr lang="en-US" dirty="0" smtClean="0"/>
              <a:t>There was no other pressure applied. </a:t>
            </a:r>
            <a:endParaRPr lang="en-US" dirty="0"/>
          </a:p>
        </p:txBody>
      </p:sp>
      <p:pic>
        <p:nvPicPr>
          <p:cNvPr id="61442" name="Content Placeholder 10"/>
          <p:cNvPicPr>
            <a:picLocks noGrp="1" noChangeAspect="1"/>
          </p:cNvPicPr>
          <p:nvPr>
            <p:ph sz="half" idx="1"/>
          </p:nvPr>
        </p:nvPicPr>
        <p:blipFill>
          <a:blip r:embed="rId2"/>
          <a:srcRect/>
          <a:stretch>
            <a:fillRect/>
          </a:stretch>
        </p:blipFill>
        <p:spPr bwMode="auto">
          <a:xfrm>
            <a:off x="1606550" y="2087563"/>
            <a:ext cx="3065463" cy="4681537"/>
          </a:xfrm>
        </p:spPr>
      </p:pic>
      <p:pic>
        <p:nvPicPr>
          <p:cNvPr id="61443" name="Content Placeholder 9"/>
          <p:cNvPicPr>
            <a:picLocks noGrp="1" noChangeAspect="1"/>
          </p:cNvPicPr>
          <p:nvPr>
            <p:ph sz="half" idx="2"/>
          </p:nvPr>
        </p:nvPicPr>
        <p:blipFill>
          <a:blip r:embed="rId3"/>
          <a:srcRect/>
          <a:stretch>
            <a:fillRect/>
          </a:stretch>
        </p:blipFill>
        <p:spPr bwMode="auto">
          <a:xfrm>
            <a:off x="6840538" y="2087563"/>
            <a:ext cx="3760787" cy="3703637"/>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53675" cy="1325563"/>
          </a:xfrm>
        </p:spPr>
        <p:txBody>
          <a:bodyPr/>
          <a:lstStyle/>
          <a:p>
            <a:pPr eaLnBrk="1" fontAlgn="auto" hangingPunct="1">
              <a:spcAft>
                <a:spcPts val="0"/>
              </a:spcAft>
              <a:defRPr/>
            </a:pPr>
            <a:r>
              <a:rPr lang="en-US" dirty="0" smtClean="0"/>
              <a:t>are these two gait patterns similar?</a:t>
            </a:r>
            <a:endParaRPr lang="en-US" dirty="0"/>
          </a:p>
        </p:txBody>
      </p:sp>
      <p:pic>
        <p:nvPicPr>
          <p:cNvPr id="62466" name="Content Placeholder 2"/>
          <p:cNvPicPr>
            <a:picLocks noGrp="1" noChangeAspect="1"/>
          </p:cNvPicPr>
          <p:nvPr>
            <p:ph sz="half" idx="1"/>
          </p:nvPr>
        </p:nvPicPr>
        <p:blipFill>
          <a:blip r:embed="rId2"/>
          <a:srcRect/>
          <a:stretch>
            <a:fillRect/>
          </a:stretch>
        </p:blipFill>
        <p:spPr bwMode="auto">
          <a:xfrm>
            <a:off x="1114425" y="2087563"/>
            <a:ext cx="3868738" cy="4770437"/>
          </a:xfrm>
        </p:spPr>
      </p:pic>
      <p:pic>
        <p:nvPicPr>
          <p:cNvPr id="62467" name="Content Placeholder 7"/>
          <p:cNvPicPr>
            <a:picLocks noGrp="1" noChangeAspect="1"/>
          </p:cNvPicPr>
          <p:nvPr>
            <p:ph sz="half" idx="2"/>
          </p:nvPr>
        </p:nvPicPr>
        <p:blipFill>
          <a:blip r:embed="rId3"/>
          <a:srcRect/>
          <a:stretch>
            <a:fillRect/>
          </a:stretch>
        </p:blipFill>
        <p:spPr bwMode="auto">
          <a:xfrm>
            <a:off x="6234113" y="2087563"/>
            <a:ext cx="3735387" cy="4770437"/>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53675" cy="1325563"/>
          </a:xfrm>
        </p:spPr>
        <p:txBody>
          <a:bodyPr/>
          <a:lstStyle/>
          <a:p>
            <a:pPr eaLnBrk="1" fontAlgn="auto" hangingPunct="1">
              <a:spcAft>
                <a:spcPts val="0"/>
              </a:spcAft>
              <a:defRPr/>
            </a:pPr>
            <a:r>
              <a:rPr lang="en-US" dirty="0" smtClean="0"/>
              <a:t>Are these 2 gait patterns similar? </a:t>
            </a:r>
            <a:endParaRPr lang="en-US" dirty="0"/>
          </a:p>
        </p:txBody>
      </p:sp>
      <p:pic>
        <p:nvPicPr>
          <p:cNvPr id="63490" name="Content Placeholder 4"/>
          <p:cNvPicPr>
            <a:picLocks noGrp="1" noChangeAspect="1"/>
          </p:cNvPicPr>
          <p:nvPr>
            <p:ph sz="half" idx="1"/>
          </p:nvPr>
        </p:nvPicPr>
        <p:blipFill>
          <a:blip r:embed="rId2"/>
          <a:srcRect/>
          <a:stretch>
            <a:fillRect/>
          </a:stretch>
        </p:blipFill>
        <p:spPr bwMode="auto">
          <a:xfrm>
            <a:off x="2222500" y="2087563"/>
            <a:ext cx="3330575" cy="4770437"/>
          </a:xfrm>
        </p:spPr>
      </p:pic>
      <p:pic>
        <p:nvPicPr>
          <p:cNvPr id="63491" name="Content Placeholder 5"/>
          <p:cNvPicPr>
            <a:picLocks noGrp="1" noChangeAspect="1"/>
          </p:cNvPicPr>
          <p:nvPr>
            <p:ph sz="half" idx="2"/>
          </p:nvPr>
        </p:nvPicPr>
        <p:blipFill>
          <a:blip r:embed="rId3"/>
          <a:srcRect/>
          <a:stretch>
            <a:fillRect/>
          </a:stretch>
        </p:blipFill>
        <p:spPr bwMode="auto">
          <a:xfrm>
            <a:off x="7359650" y="2087563"/>
            <a:ext cx="3378200" cy="4770437"/>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609600"/>
            <a:ext cx="10353675" cy="1325563"/>
          </a:xfrm>
        </p:spPr>
        <p:txBody>
          <a:bodyPr>
            <a:normAutofit fontScale="90000"/>
          </a:bodyPr>
          <a:lstStyle/>
          <a:p>
            <a:pPr eaLnBrk="1" fontAlgn="auto" hangingPunct="1">
              <a:spcAft>
                <a:spcPts val="0"/>
              </a:spcAft>
              <a:defRPr/>
            </a:pPr>
            <a:r>
              <a:rPr lang="en-US" dirty="0" smtClean="0"/>
              <a:t>Question???????????</a:t>
            </a:r>
            <a:br>
              <a:rPr lang="en-US" dirty="0" smtClean="0"/>
            </a:br>
            <a:r>
              <a:rPr lang="en-US" dirty="0"/>
              <a:t/>
            </a:r>
            <a:br>
              <a:rPr lang="en-US" dirty="0"/>
            </a:br>
            <a:r>
              <a:rPr lang="en-US" dirty="0" smtClean="0"/>
              <a:t>Are gait patterns of the same individual repeatable accurate and reliable?</a:t>
            </a:r>
            <a:endParaRPr lang="en-US" dirty="0"/>
          </a:p>
        </p:txBody>
      </p:sp>
      <p:pic>
        <p:nvPicPr>
          <p:cNvPr id="64514" name="Content Placeholder 3"/>
          <p:cNvPicPr>
            <a:picLocks noGrp="1" noChangeAspect="1"/>
          </p:cNvPicPr>
          <p:nvPr>
            <p:ph sz="half" idx="1"/>
          </p:nvPr>
        </p:nvPicPr>
        <p:blipFill>
          <a:blip r:embed="rId2"/>
          <a:srcRect/>
          <a:stretch>
            <a:fillRect/>
          </a:stretch>
        </p:blipFill>
        <p:spPr bwMode="auto">
          <a:xfrm>
            <a:off x="1973263" y="2330450"/>
            <a:ext cx="3402012" cy="4527550"/>
          </a:xfrm>
        </p:spPr>
      </p:pic>
      <p:pic>
        <p:nvPicPr>
          <p:cNvPr id="64515" name="Content Placeholder 5"/>
          <p:cNvPicPr>
            <a:picLocks noGrp="1" noChangeAspect="1"/>
          </p:cNvPicPr>
          <p:nvPr>
            <p:ph sz="half" idx="2"/>
          </p:nvPr>
        </p:nvPicPr>
        <p:blipFill>
          <a:blip r:embed="rId3"/>
          <a:srcRect/>
          <a:stretch>
            <a:fillRect/>
          </a:stretch>
        </p:blipFill>
        <p:spPr bwMode="auto">
          <a:xfrm>
            <a:off x="6977063" y="2330450"/>
            <a:ext cx="3817937" cy="452755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90513"/>
            <a:ext cx="10353675" cy="914400"/>
          </a:xfrm>
        </p:spPr>
        <p:txBody>
          <a:bodyPr>
            <a:normAutofit fontScale="90000"/>
          </a:bodyPr>
          <a:lstStyle/>
          <a:p>
            <a:pPr eaLnBrk="1" fontAlgn="auto" hangingPunct="1">
              <a:spcAft>
                <a:spcPts val="0"/>
              </a:spcAft>
              <a:defRPr/>
            </a:pPr>
            <a:r>
              <a:rPr lang="en-US" dirty="0" smtClean="0"/>
              <a:t/>
            </a:r>
            <a:br>
              <a:rPr lang="en-US" dirty="0" smtClean="0"/>
            </a:br>
            <a:r>
              <a:rPr lang="en-US" dirty="0"/>
              <a:t/>
            </a:r>
            <a:br>
              <a:rPr lang="en-US" dirty="0"/>
            </a:br>
            <a:r>
              <a:rPr lang="en-US" dirty="0" smtClean="0"/>
              <a:t>Does Time affect it? [years]</a:t>
            </a:r>
            <a:br>
              <a:rPr lang="en-US" dirty="0" smtClean="0"/>
            </a:br>
            <a:r>
              <a:rPr lang="en-US" dirty="0" smtClean="0"/>
              <a:t>Injuries? [TA Rupture]</a:t>
            </a:r>
            <a:br>
              <a:rPr lang="en-US" dirty="0" smtClean="0"/>
            </a:br>
            <a:r>
              <a:rPr lang="en-US" dirty="0" smtClean="0"/>
              <a:t>Gait assessment technologies? [</a:t>
            </a:r>
            <a:r>
              <a:rPr lang="en-US" dirty="0" err="1" smtClean="0"/>
              <a:t>TOG,Tekscan,Zebra</a:t>
            </a:r>
            <a:r>
              <a:rPr lang="en-US" dirty="0" smtClean="0"/>
              <a:t>]</a:t>
            </a:r>
            <a:endParaRPr lang="en-US" dirty="0"/>
          </a:p>
        </p:txBody>
      </p:sp>
      <p:pic>
        <p:nvPicPr>
          <p:cNvPr id="65538" name="Content Placeholder 3"/>
          <p:cNvPicPr>
            <a:picLocks noGrp="1" noChangeAspect="1"/>
          </p:cNvPicPr>
          <p:nvPr>
            <p:ph sz="half" idx="1"/>
          </p:nvPr>
        </p:nvPicPr>
        <p:blipFill>
          <a:blip r:embed="rId2"/>
          <a:srcRect/>
          <a:stretch>
            <a:fillRect/>
          </a:stretch>
        </p:blipFill>
        <p:spPr bwMode="auto">
          <a:xfrm>
            <a:off x="1973263" y="2330450"/>
            <a:ext cx="3402012" cy="4527550"/>
          </a:xfrm>
        </p:spPr>
      </p:pic>
      <p:pic>
        <p:nvPicPr>
          <p:cNvPr id="65539" name="Content Placeholder 5"/>
          <p:cNvPicPr>
            <a:picLocks noGrp="1" noChangeAspect="1"/>
          </p:cNvPicPr>
          <p:nvPr>
            <p:ph sz="half" idx="2"/>
          </p:nvPr>
        </p:nvPicPr>
        <p:blipFill>
          <a:blip r:embed="rId3"/>
          <a:srcRect/>
          <a:stretch>
            <a:fillRect/>
          </a:stretch>
        </p:blipFill>
        <p:spPr bwMode="auto">
          <a:xfrm>
            <a:off x="6977063" y="2330450"/>
            <a:ext cx="3817937" cy="452755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0"/>
            <a:ext cx="10353675" cy="1935163"/>
          </a:xfrm>
        </p:spPr>
        <p:txBody>
          <a:bodyPr/>
          <a:lstStyle/>
          <a:p>
            <a:pPr eaLnBrk="1" fontAlgn="auto" hangingPunct="1">
              <a:spcAft>
                <a:spcPts val="0"/>
              </a:spcAft>
              <a:defRPr/>
            </a:pPr>
            <a:r>
              <a:rPr lang="en-US" dirty="0" smtClean="0"/>
              <a:t>The gait patterns are different because individuals bear static and dynamic weight differently</a:t>
            </a:r>
            <a:endParaRPr lang="en-US" dirty="0"/>
          </a:p>
        </p:txBody>
      </p:sp>
      <p:pic>
        <p:nvPicPr>
          <p:cNvPr id="66562" name="Content Placeholder 12"/>
          <p:cNvPicPr>
            <a:picLocks noGrp="1" noChangeAspect="1"/>
          </p:cNvPicPr>
          <p:nvPr>
            <p:ph sz="half" idx="1"/>
          </p:nvPr>
        </p:nvPicPr>
        <p:blipFill>
          <a:blip r:embed="rId2"/>
          <a:srcRect/>
          <a:stretch>
            <a:fillRect/>
          </a:stretch>
        </p:blipFill>
        <p:spPr bwMode="auto">
          <a:xfrm>
            <a:off x="1724025" y="2087563"/>
            <a:ext cx="3817938" cy="4637087"/>
          </a:xfrm>
        </p:spPr>
      </p:pic>
      <p:pic>
        <p:nvPicPr>
          <p:cNvPr id="66563" name="Content Placeholder 13"/>
          <p:cNvPicPr>
            <a:picLocks noGrp="1" noChangeAspect="1"/>
          </p:cNvPicPr>
          <p:nvPr>
            <p:ph sz="half" idx="2"/>
          </p:nvPr>
        </p:nvPicPr>
        <p:blipFill>
          <a:blip r:embed="rId3"/>
          <a:srcRect/>
          <a:stretch>
            <a:fillRect/>
          </a:stretch>
        </p:blipFill>
        <p:spPr bwMode="auto">
          <a:xfrm>
            <a:off x="6980238" y="2087563"/>
            <a:ext cx="2936875" cy="44577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0"/>
            <a:ext cx="10353675" cy="1935163"/>
          </a:xfrm>
        </p:spPr>
        <p:txBody>
          <a:bodyPr/>
          <a:lstStyle/>
          <a:p>
            <a:pPr eaLnBrk="1" fontAlgn="auto" hangingPunct="1">
              <a:spcAft>
                <a:spcPts val="0"/>
              </a:spcAft>
              <a:defRPr/>
            </a:pPr>
            <a:r>
              <a:rPr lang="en-US" dirty="0" smtClean="0"/>
              <a:t>What percentage of the population is the assessment of gait </a:t>
            </a:r>
            <a:r>
              <a:rPr lang="en-US" dirty="0" err="1" smtClean="0"/>
              <a:t>weightbearing</a:t>
            </a:r>
            <a:r>
              <a:rPr lang="en-US" dirty="0" smtClean="0"/>
              <a:t> different?</a:t>
            </a:r>
            <a:endParaRPr lang="en-US" dirty="0"/>
          </a:p>
        </p:txBody>
      </p:sp>
      <p:pic>
        <p:nvPicPr>
          <p:cNvPr id="67586" name="Content Placeholder 12"/>
          <p:cNvPicPr>
            <a:picLocks noGrp="1" noChangeAspect="1"/>
          </p:cNvPicPr>
          <p:nvPr>
            <p:ph sz="half" idx="1"/>
          </p:nvPr>
        </p:nvPicPr>
        <p:blipFill>
          <a:blip r:embed="rId2"/>
          <a:srcRect/>
          <a:stretch>
            <a:fillRect/>
          </a:stretch>
        </p:blipFill>
        <p:spPr bwMode="auto">
          <a:xfrm>
            <a:off x="1724025" y="2087563"/>
            <a:ext cx="3817938" cy="4637087"/>
          </a:xfrm>
        </p:spPr>
      </p:pic>
      <p:pic>
        <p:nvPicPr>
          <p:cNvPr id="67587" name="Content Placeholder 13"/>
          <p:cNvPicPr>
            <a:picLocks noGrp="1" noChangeAspect="1"/>
          </p:cNvPicPr>
          <p:nvPr>
            <p:ph sz="half" idx="2"/>
          </p:nvPr>
        </p:nvPicPr>
        <p:blipFill>
          <a:blip r:embed="rId3"/>
          <a:srcRect/>
          <a:stretch>
            <a:fillRect/>
          </a:stretch>
        </p:blipFill>
        <p:spPr bwMode="auto">
          <a:xfrm>
            <a:off x="6980238" y="2087563"/>
            <a:ext cx="2936875" cy="44577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0"/>
            <a:ext cx="10353675" cy="1935163"/>
          </a:xfrm>
        </p:spPr>
        <p:txBody>
          <a:bodyPr/>
          <a:lstStyle/>
          <a:p>
            <a:pPr eaLnBrk="1" fontAlgn="auto" hangingPunct="1">
              <a:spcAft>
                <a:spcPts val="0"/>
              </a:spcAft>
              <a:defRPr/>
            </a:pPr>
            <a:r>
              <a:rPr lang="en-US" dirty="0" smtClean="0"/>
              <a:t>is gait </a:t>
            </a:r>
            <a:r>
              <a:rPr lang="en-US" dirty="0" err="1" smtClean="0"/>
              <a:t>weightbearing</a:t>
            </a:r>
            <a:r>
              <a:rPr lang="en-US" dirty="0" smtClean="0"/>
              <a:t> different</a:t>
            </a:r>
            <a:br>
              <a:rPr lang="en-US" dirty="0" smtClean="0"/>
            </a:br>
            <a:r>
              <a:rPr lang="en-US" dirty="0" smtClean="0"/>
              <a:t>80-90%, 40-50%</a:t>
            </a:r>
            <a:endParaRPr lang="en-US" dirty="0"/>
          </a:p>
        </p:txBody>
      </p:sp>
      <p:pic>
        <p:nvPicPr>
          <p:cNvPr id="68610" name="Content Placeholder 3"/>
          <p:cNvPicPr>
            <a:picLocks noGrp="1" noChangeAspect="1"/>
          </p:cNvPicPr>
          <p:nvPr>
            <p:ph sz="half" idx="1"/>
          </p:nvPr>
        </p:nvPicPr>
        <p:blipFill>
          <a:blip r:embed="rId2"/>
          <a:srcRect/>
          <a:stretch>
            <a:fillRect/>
          </a:stretch>
        </p:blipFill>
        <p:spPr bwMode="auto">
          <a:xfrm>
            <a:off x="1549400" y="1935163"/>
            <a:ext cx="3097213" cy="4922837"/>
          </a:xfrm>
        </p:spPr>
      </p:pic>
      <p:pic>
        <p:nvPicPr>
          <p:cNvPr id="68611" name="Content Placeholder 5"/>
          <p:cNvPicPr>
            <a:picLocks noGrp="1" noChangeAspect="1"/>
          </p:cNvPicPr>
          <p:nvPr>
            <p:ph sz="half" idx="2"/>
          </p:nvPr>
        </p:nvPicPr>
        <p:blipFill>
          <a:blip r:embed="rId3"/>
          <a:srcRect/>
          <a:stretch>
            <a:fillRect/>
          </a:stretch>
        </p:blipFill>
        <p:spPr bwMode="auto">
          <a:xfrm>
            <a:off x="6445250" y="1935163"/>
            <a:ext cx="3446463" cy="4922837"/>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bwMode="auto">
          <a:xfrm>
            <a:off x="1139825" y="609600"/>
            <a:ext cx="9929813" cy="4310063"/>
          </a:xfrm>
        </p:spPr>
        <p:txBody>
          <a:bodyPr wrap="square" numCol="1" anchorCtr="0" compatLnSpc="1">
            <a:prstTxWarp prst="textNoShape">
              <a:avLst/>
            </a:prstTxWarp>
          </a:bodyPr>
          <a:lstStyle/>
          <a:p>
            <a:pPr eaLnBrk="1" hangingPunct="1"/>
            <a:r>
              <a:rPr lang="en-US" sz="4000" cap="none" smtClean="0">
                <a:effectLst/>
              </a:rPr>
              <a:t>AS </a:t>
            </a:r>
            <a:r>
              <a:rPr lang="en-US" sz="3600" cap="none" smtClean="0">
                <a:effectLst/>
              </a:rPr>
              <a:t>PODIATRISTS WE ARE ALL AWARE OF</a:t>
            </a:r>
            <a:br>
              <a:rPr lang="en-US" sz="3600" cap="none" smtClean="0">
                <a:effectLst/>
              </a:rPr>
            </a:br>
            <a:r>
              <a:rPr lang="en-US" sz="3600" cap="none" smtClean="0">
                <a:effectLst/>
              </a:rPr>
              <a:t> GAIT ASSESSING SOFTWARE</a:t>
            </a:r>
            <a:r>
              <a:rPr lang="en-US" sz="4000" cap="none" smtClean="0">
                <a:effectLst/>
              </a:rPr>
              <a:t> </a:t>
            </a:r>
            <a:r>
              <a:rPr lang="en-US" sz="3600" cap="none" smtClean="0">
                <a:effectLst/>
              </a:rPr>
              <a:t>PRODUCTS</a:t>
            </a:r>
          </a:p>
        </p:txBody>
      </p:sp>
      <p:sp>
        <p:nvSpPr>
          <p:cNvPr id="24578" name="Rectangle 3"/>
          <p:cNvSpPr>
            <a:spLocks noGrp="1"/>
          </p:cNvSpPr>
          <p:nvPr>
            <p:ph type="body" idx="1"/>
          </p:nvPr>
        </p:nvSpPr>
        <p:spPr bwMode="auto">
          <a:xfrm>
            <a:off x="914400" y="5316538"/>
            <a:ext cx="10353675" cy="474662"/>
          </a:xfrm>
        </p:spPr>
        <p:txBody>
          <a:bodyPr wrap="square" numCol="1" anchor="t" anchorCtr="0" compatLnSpc="1">
            <a:prstTxWarp prst="textNoShape">
              <a:avLst/>
            </a:prstTxWarp>
          </a:bodyPr>
          <a:lstStyle/>
          <a:p>
            <a:pPr eaLnBrk="1" hangingPunct="1"/>
            <a:endParaRPr lang="en-US" smtClean="0">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0"/>
            <a:ext cx="10353675" cy="1935163"/>
          </a:xfrm>
        </p:spPr>
        <p:txBody>
          <a:bodyPr/>
          <a:lstStyle/>
          <a:p>
            <a:pPr eaLnBrk="1" fontAlgn="auto" hangingPunct="1">
              <a:spcAft>
                <a:spcPts val="0"/>
              </a:spcAft>
              <a:defRPr/>
            </a:pPr>
            <a:r>
              <a:rPr lang="en-US" dirty="0" smtClean="0"/>
              <a:t>How reliable is gait assessment software?</a:t>
            </a:r>
            <a:endParaRPr lang="en-US" dirty="0"/>
          </a:p>
        </p:txBody>
      </p:sp>
      <p:pic>
        <p:nvPicPr>
          <p:cNvPr id="69634" name="Content Placeholder 3"/>
          <p:cNvPicPr>
            <a:picLocks noGrp="1" noChangeAspect="1"/>
          </p:cNvPicPr>
          <p:nvPr>
            <p:ph sz="half" idx="1"/>
          </p:nvPr>
        </p:nvPicPr>
        <p:blipFill>
          <a:blip r:embed="rId2"/>
          <a:srcRect/>
          <a:stretch>
            <a:fillRect/>
          </a:stretch>
        </p:blipFill>
        <p:spPr bwMode="auto">
          <a:xfrm>
            <a:off x="1549400" y="1935163"/>
            <a:ext cx="3097213" cy="4922837"/>
          </a:xfrm>
        </p:spPr>
      </p:pic>
      <p:pic>
        <p:nvPicPr>
          <p:cNvPr id="69635" name="Content Placeholder 5"/>
          <p:cNvPicPr>
            <a:picLocks noGrp="1" noChangeAspect="1"/>
          </p:cNvPicPr>
          <p:nvPr>
            <p:ph sz="half" idx="2"/>
          </p:nvPr>
        </p:nvPicPr>
        <p:blipFill>
          <a:blip r:embed="rId3"/>
          <a:srcRect/>
          <a:stretch>
            <a:fillRect/>
          </a:stretch>
        </p:blipFill>
        <p:spPr bwMode="auto">
          <a:xfrm>
            <a:off x="6445250" y="1935163"/>
            <a:ext cx="3446463" cy="4922837"/>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0"/>
            <a:ext cx="10353675" cy="1935163"/>
          </a:xfrm>
        </p:spPr>
        <p:txBody>
          <a:bodyPr/>
          <a:lstStyle/>
          <a:p>
            <a:pPr eaLnBrk="1" fontAlgn="auto" hangingPunct="1">
              <a:spcAft>
                <a:spcPts val="0"/>
              </a:spcAft>
              <a:defRPr/>
            </a:pPr>
            <a:r>
              <a:rPr lang="en-US" dirty="0" smtClean="0"/>
              <a:t>How many people have similar foot impressions?</a:t>
            </a:r>
            <a:endParaRPr lang="en-US" dirty="0"/>
          </a:p>
        </p:txBody>
      </p:sp>
      <p:pic>
        <p:nvPicPr>
          <p:cNvPr id="70658" name="Content Placeholder 12"/>
          <p:cNvPicPr>
            <a:picLocks noGrp="1" noChangeAspect="1"/>
          </p:cNvPicPr>
          <p:nvPr>
            <p:ph sz="half" idx="1"/>
          </p:nvPr>
        </p:nvPicPr>
        <p:blipFill>
          <a:blip r:embed="rId2"/>
          <a:srcRect/>
          <a:stretch>
            <a:fillRect/>
          </a:stretch>
        </p:blipFill>
        <p:spPr bwMode="auto">
          <a:xfrm>
            <a:off x="1724025" y="2087563"/>
            <a:ext cx="3817938" cy="4637087"/>
          </a:xfrm>
        </p:spPr>
      </p:pic>
      <p:pic>
        <p:nvPicPr>
          <p:cNvPr id="70659" name="Content Placeholder 13"/>
          <p:cNvPicPr>
            <a:picLocks noGrp="1" noChangeAspect="1"/>
          </p:cNvPicPr>
          <p:nvPr>
            <p:ph sz="half" idx="2"/>
          </p:nvPr>
        </p:nvPicPr>
        <p:blipFill>
          <a:blip r:embed="rId3"/>
          <a:srcRect/>
          <a:stretch>
            <a:fillRect/>
          </a:stretch>
        </p:blipFill>
        <p:spPr bwMode="auto">
          <a:xfrm>
            <a:off x="6980238" y="2087563"/>
            <a:ext cx="2936875" cy="44577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53675" cy="2078038"/>
          </a:xfrm>
        </p:spPr>
        <p:txBody>
          <a:bodyPr/>
          <a:lstStyle/>
          <a:p>
            <a:pPr eaLnBrk="1" fontAlgn="auto" hangingPunct="1">
              <a:spcAft>
                <a:spcPts val="0"/>
              </a:spcAft>
              <a:defRPr/>
            </a:pPr>
            <a:r>
              <a:rPr lang="en-US" dirty="0" smtClean="0"/>
              <a:t>This is an initial study</a:t>
            </a:r>
            <a:br>
              <a:rPr lang="en-US" dirty="0" smtClean="0"/>
            </a:br>
            <a:r>
              <a:rPr lang="en-US" dirty="0" smtClean="0"/>
              <a:t>just like the telephone developed over time from alexander bell to the </a:t>
            </a:r>
            <a:r>
              <a:rPr lang="en-US" dirty="0" err="1" smtClean="0"/>
              <a:t>iphone</a:t>
            </a:r>
            <a:endParaRPr lang="en-US" dirty="0"/>
          </a:p>
        </p:txBody>
      </p:sp>
      <p:pic>
        <p:nvPicPr>
          <p:cNvPr id="71682" name="Content Placeholder 2"/>
          <p:cNvPicPr>
            <a:picLocks noGrp="1" noChangeAspect="1"/>
          </p:cNvPicPr>
          <p:nvPr>
            <p:ph sz="half" idx="2"/>
          </p:nvPr>
        </p:nvPicPr>
        <p:blipFill>
          <a:blip r:embed="rId2"/>
          <a:srcRect/>
          <a:stretch>
            <a:fillRect/>
          </a:stretch>
        </p:blipFill>
        <p:spPr bwMode="auto">
          <a:xfrm>
            <a:off x="6470650" y="2857500"/>
            <a:ext cx="2314575" cy="3703638"/>
          </a:xfrm>
        </p:spPr>
      </p:pic>
      <p:pic>
        <p:nvPicPr>
          <p:cNvPr id="71683" name="Content Placeholder 8"/>
          <p:cNvPicPr>
            <a:picLocks noGrp="1" noChangeAspect="1"/>
          </p:cNvPicPr>
          <p:nvPr>
            <p:ph sz="half" idx="1"/>
          </p:nvPr>
        </p:nvPicPr>
        <p:blipFill>
          <a:blip r:embed="rId3"/>
          <a:srcRect/>
          <a:stretch>
            <a:fillRect/>
          </a:stretch>
        </p:blipFill>
        <p:spPr bwMode="auto">
          <a:xfrm>
            <a:off x="1841500" y="2857500"/>
            <a:ext cx="3228975" cy="3525838"/>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0325" y="1260475"/>
            <a:ext cx="9732963" cy="3835400"/>
          </a:xfrm>
        </p:spPr>
        <p:txBody>
          <a:bodyPr/>
          <a:lstStyle/>
          <a:p>
            <a:pPr eaLnBrk="1" fontAlgn="auto" hangingPunct="1">
              <a:spcAft>
                <a:spcPts val="0"/>
              </a:spcAft>
              <a:defRPr/>
            </a:pPr>
            <a:r>
              <a:rPr lang="en-US" dirty="0" smtClean="0"/>
              <a:t>We are at the initial stage like the telephone of THE initial transmission and hopefully we will progress beyond towards the </a:t>
            </a:r>
            <a:r>
              <a:rPr lang="en-US" dirty="0" err="1" smtClean="0"/>
              <a:t>Iphone</a:t>
            </a:r>
            <a:r>
              <a:rPr lang="en-US" dirty="0" smtClean="0"/>
              <a:t> to be able to identify the wearer with an increasing degree of accuracy and reliability</a:t>
            </a:r>
            <a:endParaRPr lang="en-US" dirty="0"/>
          </a:p>
        </p:txBody>
      </p:sp>
      <p:sp>
        <p:nvSpPr>
          <p:cNvPr id="6" name="Text Placeholder 5"/>
          <p:cNvSpPr>
            <a:spLocks noGrp="1"/>
          </p:cNvSpPr>
          <p:nvPr>
            <p:ph type="body" idx="1"/>
          </p:nvPr>
        </p:nvSpPr>
        <p:spPr>
          <a:xfrm>
            <a:off x="1228725" y="6434138"/>
            <a:ext cx="9734550" cy="296862"/>
          </a:xfrm>
        </p:spPr>
        <p:txBody>
          <a:bodyPr>
            <a:normAutofit fontScale="55000" lnSpcReduction="20000"/>
          </a:bodyPr>
          <a:lstStyle/>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609600"/>
            <a:ext cx="10353675" cy="1325563"/>
          </a:xfrm>
        </p:spPr>
        <p:txBody>
          <a:bodyPr/>
          <a:lstStyle/>
          <a:p>
            <a:pPr eaLnBrk="1" fontAlgn="auto" hangingPunct="1">
              <a:spcAft>
                <a:spcPts val="0"/>
              </a:spcAft>
              <a:defRPr/>
            </a:pPr>
            <a:r>
              <a:rPr lang="en-US" dirty="0" smtClean="0"/>
              <a:t>Can it become more accurate with a greater development of technology</a:t>
            </a:r>
            <a:endParaRPr lang="en-US" dirty="0"/>
          </a:p>
        </p:txBody>
      </p:sp>
      <p:sp>
        <p:nvSpPr>
          <p:cNvPr id="9" name="Content Placeholder 8"/>
          <p:cNvSpPr>
            <a:spLocks noGrp="1"/>
          </p:cNvSpPr>
          <p:nvPr>
            <p:ph sz="half" idx="2"/>
          </p:nvPr>
        </p:nvSpPr>
        <p:spPr>
          <a:xfrm>
            <a:off x="6173788" y="2087563"/>
            <a:ext cx="5094287" cy="3703637"/>
          </a:xfrm>
        </p:spPr>
        <p:txBody>
          <a:bodyPr/>
          <a:lstStyle/>
          <a:p>
            <a:pPr eaLnBrk="1" fontAlgn="auto" hangingPunct="1">
              <a:spcAft>
                <a:spcPts val="0"/>
              </a:spcAft>
              <a:buFont typeface="Arial" panose="020B0604020202020204" pitchFamily="34" charset="0"/>
              <a:buChar char="•"/>
              <a:defRPr/>
            </a:pPr>
            <a:endParaRPr lang="en-US"/>
          </a:p>
        </p:txBody>
      </p:sp>
      <p:pic>
        <p:nvPicPr>
          <p:cNvPr id="73731" name="Picture 5" descr="IMG_0518"/>
          <p:cNvPicPr>
            <a:picLocks noGrp="1" noChangeAspect="1" noChangeArrowheads="1"/>
          </p:cNvPicPr>
          <p:nvPr>
            <p:ph sz="half" idx="4294967295"/>
          </p:nvPr>
        </p:nvPicPr>
        <p:blipFill>
          <a:blip r:embed="rId2"/>
          <a:srcRect/>
          <a:stretch>
            <a:fillRect/>
          </a:stretch>
        </p:blipFill>
        <p:spPr bwMode="auto">
          <a:xfrm>
            <a:off x="1890713" y="2087563"/>
            <a:ext cx="2249487" cy="4770437"/>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8288" y="144463"/>
            <a:ext cx="11518900" cy="4572000"/>
          </a:xfrm>
        </p:spPr>
        <p:txBody>
          <a:bodyPr/>
          <a:lstStyle/>
          <a:p>
            <a:pPr eaLnBrk="1" fontAlgn="auto" hangingPunct="1">
              <a:spcAft>
                <a:spcPts val="0"/>
              </a:spcAft>
              <a:defRPr/>
            </a:pPr>
            <a:r>
              <a:rPr lang="en-US" dirty="0" smtClean="0"/>
              <a:t>Gratitude and thanks are extended to </a:t>
            </a:r>
            <a:r>
              <a:rPr lang="en-US" i="1" dirty="0" smtClean="0">
                <a:solidFill>
                  <a:srgbClr val="FFC000"/>
                </a:solidFill>
              </a:rPr>
              <a:t>Michael Doherty, </a:t>
            </a:r>
            <a:br>
              <a:rPr lang="en-US" i="1" dirty="0" smtClean="0">
                <a:solidFill>
                  <a:srgbClr val="FFC000"/>
                </a:solidFill>
              </a:rPr>
            </a:br>
            <a:r>
              <a:rPr lang="en-US" i="1" dirty="0" smtClean="0">
                <a:solidFill>
                  <a:srgbClr val="FFC000"/>
                </a:solidFill>
              </a:rPr>
              <a:t>Manager Applications Engineering </a:t>
            </a:r>
            <a:r>
              <a:rPr lang="en-US" i="1" dirty="0" smtClean="0"/>
              <a:t/>
            </a:r>
            <a:br>
              <a:rPr lang="en-US" i="1" dirty="0" smtClean="0"/>
            </a:br>
            <a:r>
              <a:rPr lang="en-US" dirty="0" err="1" smtClean="0">
                <a:solidFill>
                  <a:schemeClr val="accent4"/>
                </a:solidFill>
              </a:rPr>
              <a:t>Optimet</a:t>
            </a:r>
            <a:r>
              <a:rPr lang="en-US" dirty="0" smtClean="0">
                <a:solidFill>
                  <a:schemeClr val="accent4"/>
                </a:solidFill>
              </a:rPr>
              <a:t> Products</a:t>
            </a:r>
            <a:r>
              <a:rPr lang="en-US" dirty="0" smtClean="0"/>
              <a:t/>
            </a:r>
            <a:br>
              <a:rPr lang="en-US" dirty="0" smtClean="0"/>
            </a:br>
            <a:r>
              <a:rPr lang="en-US" dirty="0" err="1" smtClean="0">
                <a:solidFill>
                  <a:schemeClr val="accent4"/>
                </a:solidFill>
              </a:rPr>
              <a:t>mks</a:t>
            </a:r>
            <a:r>
              <a:rPr lang="en-US" dirty="0" smtClean="0">
                <a:solidFill>
                  <a:schemeClr val="accent4"/>
                </a:solidFill>
              </a:rPr>
              <a:t> Instruments, </a:t>
            </a:r>
            <a:r>
              <a:rPr lang="en-US" dirty="0" err="1" smtClean="0">
                <a:solidFill>
                  <a:schemeClr val="accent4"/>
                </a:solidFill>
              </a:rPr>
              <a:t>inc</a:t>
            </a:r>
            <a:r>
              <a:rPr lang="en-US" dirty="0" smtClean="0">
                <a:solidFill>
                  <a:schemeClr val="accent4"/>
                </a:solidFill>
              </a:rPr>
              <a:t/>
            </a:r>
            <a:br>
              <a:rPr lang="en-US" dirty="0" smtClean="0">
                <a:solidFill>
                  <a:schemeClr val="accent4"/>
                </a:solidFill>
              </a:rPr>
            </a:br>
            <a:r>
              <a:rPr lang="en-US" dirty="0" smtClean="0">
                <a:solidFill>
                  <a:schemeClr val="accent4"/>
                </a:solidFill>
              </a:rPr>
              <a:t>1616 Osgood street,</a:t>
            </a:r>
            <a:br>
              <a:rPr lang="en-US" dirty="0" smtClean="0">
                <a:solidFill>
                  <a:schemeClr val="accent4"/>
                </a:solidFill>
              </a:rPr>
            </a:br>
            <a:r>
              <a:rPr lang="en-US" dirty="0" smtClean="0">
                <a:solidFill>
                  <a:schemeClr val="accent4"/>
                </a:solidFill>
              </a:rPr>
              <a:t>north </a:t>
            </a:r>
            <a:r>
              <a:rPr lang="en-US" dirty="0" err="1" smtClean="0">
                <a:solidFill>
                  <a:schemeClr val="accent4"/>
                </a:solidFill>
              </a:rPr>
              <a:t>andover</a:t>
            </a:r>
            <a:r>
              <a:rPr lang="en-US" dirty="0" smtClean="0">
                <a:solidFill>
                  <a:schemeClr val="accent4"/>
                </a:solidFill>
              </a:rPr>
              <a:t>, Ma 01845</a:t>
            </a:r>
            <a:r>
              <a:rPr lang="en-US" dirty="0" smtClean="0"/>
              <a:t/>
            </a:r>
            <a:br>
              <a:rPr lang="en-US" dirty="0" smtClean="0"/>
            </a:br>
            <a:r>
              <a:rPr lang="en-US" dirty="0" smtClean="0"/>
              <a:t> </a:t>
            </a:r>
            <a:r>
              <a:rPr lang="en-US" smtClean="0"/>
              <a:t>for assistance </a:t>
            </a:r>
            <a:r>
              <a:rPr lang="en-US" dirty="0" smtClean="0"/>
              <a:t>in the technical aspect of this study</a:t>
            </a:r>
            <a:endParaRPr lang="en-US" dirty="0"/>
          </a:p>
        </p:txBody>
      </p:sp>
      <p:sp>
        <p:nvSpPr>
          <p:cNvPr id="6" name="Text Placeholder 5"/>
          <p:cNvSpPr>
            <a:spLocks noGrp="1"/>
          </p:cNvSpPr>
          <p:nvPr>
            <p:ph type="body" idx="1"/>
          </p:nvPr>
        </p:nvSpPr>
        <p:spPr>
          <a:xfrm>
            <a:off x="155575" y="5364163"/>
            <a:ext cx="10807700" cy="1265237"/>
          </a:xfrm>
        </p:spPr>
        <p:txBody>
          <a:bodyPr/>
          <a:lstStyle/>
          <a:p>
            <a:pPr eaLnBrk="1" fontAlgn="auto" hangingPunct="1">
              <a:spcAft>
                <a:spcPts val="0"/>
              </a:spcAft>
              <a:buFont typeface="Arial" panose="020B0604020202020204" pitchFamily="34" charset="0"/>
              <a:buNone/>
              <a:defRPr/>
            </a:pPr>
            <a:r>
              <a:rPr lang="en-US" sz="3200" i="1" dirty="0" smtClean="0"/>
              <a:t>**Ari Rubinstein, DPM </a:t>
            </a:r>
            <a:r>
              <a:rPr lang="en-US" sz="3200" dirty="0" smtClean="0"/>
              <a:t>for his help in utilizing his gait assessment software  </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bwMode="auto">
          <a:xfrm>
            <a:off x="914400" y="596900"/>
            <a:ext cx="10353675" cy="1325563"/>
          </a:xfrm>
        </p:spPr>
        <p:txBody>
          <a:bodyPr wrap="square" numCol="1" anchorCtr="0" compatLnSpc="1">
            <a:prstTxWarp prst="textNoShape">
              <a:avLst/>
            </a:prstTxWarp>
          </a:bodyPr>
          <a:lstStyle/>
          <a:p>
            <a:pPr eaLnBrk="1" hangingPunct="1"/>
            <a:r>
              <a:rPr lang="en-US" sz="3600" u="sng" cap="none" smtClean="0">
                <a:effectLst/>
              </a:rPr>
              <a:t>THESE PRODUCTS</a:t>
            </a:r>
          </a:p>
        </p:txBody>
      </p:sp>
      <p:sp>
        <p:nvSpPr>
          <p:cNvPr id="25602" name="Rectangle 3"/>
          <p:cNvSpPr>
            <a:spLocks noGrp="1"/>
          </p:cNvSpPr>
          <p:nvPr>
            <p:ph type="body" idx="1"/>
          </p:nvPr>
        </p:nvSpPr>
        <p:spPr bwMode="auto">
          <a:xfrm>
            <a:off x="914400" y="2095500"/>
            <a:ext cx="10353675" cy="4384675"/>
          </a:xfrm>
        </p:spPr>
        <p:txBody>
          <a:bodyPr wrap="square" numCol="1" anchor="t" anchorCtr="0" compatLnSpc="1">
            <a:prstTxWarp prst="textNoShape">
              <a:avLst/>
            </a:prstTxWarp>
          </a:bodyPr>
          <a:lstStyle/>
          <a:p>
            <a:pPr lvl="4" eaLnBrk="1" hangingPunct="1"/>
            <a:r>
              <a:rPr lang="en-US" sz="3200" smtClean="0">
                <a:solidFill>
                  <a:srgbClr val="99FF33"/>
                </a:solidFill>
                <a:effectLst/>
              </a:rPr>
              <a:t>1. QUANTIFY FOOT FUNCTION AND GAIT PATTERNS</a:t>
            </a:r>
          </a:p>
          <a:p>
            <a:pPr lvl="4" eaLnBrk="1" hangingPunct="1"/>
            <a:endParaRPr lang="en-US" sz="3200" smtClean="0">
              <a:solidFill>
                <a:srgbClr val="99FF33"/>
              </a:solidFill>
              <a:effectLst/>
            </a:endParaRPr>
          </a:p>
          <a:p>
            <a:pPr lvl="4" eaLnBrk="1" hangingPunct="1"/>
            <a:r>
              <a:rPr lang="en-US" sz="3200" smtClean="0">
                <a:solidFill>
                  <a:srgbClr val="FFFF00"/>
                </a:solidFill>
                <a:effectLst/>
              </a:rPr>
              <a:t>2. IDENTIFY PLANTAR PROFILE DISCREPANCY AND ASYMMETRIES DURING STANCE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bwMode="auto"/>
        <p:txBody>
          <a:bodyPr wrap="square" numCol="1" anchorCtr="0" compatLnSpc="1">
            <a:prstTxWarp prst="textNoShape">
              <a:avLst/>
            </a:prstTxWarp>
          </a:bodyPr>
          <a:lstStyle/>
          <a:p>
            <a:pPr eaLnBrk="1" hangingPunct="1"/>
            <a:r>
              <a:rPr lang="en-US" u="sng" cap="none" smtClean="0">
                <a:effectLst/>
              </a:rPr>
              <a:t>THESE PRODUCTS</a:t>
            </a:r>
          </a:p>
        </p:txBody>
      </p:sp>
      <p:sp>
        <p:nvSpPr>
          <p:cNvPr id="26626" name="Rectangle 3"/>
          <p:cNvSpPr>
            <a:spLocks noGrp="1"/>
          </p:cNvSpPr>
          <p:nvPr>
            <p:ph type="body" idx="1"/>
          </p:nvPr>
        </p:nvSpPr>
        <p:spPr bwMode="auto"/>
        <p:txBody>
          <a:bodyPr wrap="square" numCol="1" anchor="t" anchorCtr="0" compatLnSpc="1">
            <a:prstTxWarp prst="textNoShape">
              <a:avLst/>
            </a:prstTxWarp>
          </a:bodyPr>
          <a:lstStyle/>
          <a:p>
            <a:pPr eaLnBrk="1" hangingPunct="1"/>
            <a:r>
              <a:rPr lang="en-US" sz="3200" smtClean="0">
                <a:solidFill>
                  <a:srgbClr val="FFFF00"/>
                </a:solidFill>
                <a:effectLst/>
              </a:rPr>
              <a:t>3. ASSESS HIGH PRESSURES AND DEVIATED CENTER OF FORCE TRAJECTORIES RESULTING FROM FOOT DYSFUNCTION AND FOR GAIT RELATED DISORDERS [which are features characteristic to an individual] </a:t>
            </a:r>
          </a:p>
          <a:p>
            <a:pPr eaLnBrk="1" hangingPunct="1"/>
            <a:r>
              <a:rPr lang="en-US" sz="3200" smtClean="0">
                <a:solidFill>
                  <a:srgbClr val="FFFF00"/>
                </a:solidFill>
                <a:effectLst/>
              </a:rPr>
              <a:t>4. PROVIDES INDIVIDUAL DATA FOR EACH FOOT AND DIFFERENCES BETWEEN FEET</a:t>
            </a:r>
          </a:p>
          <a:p>
            <a:pPr eaLnBrk="1" hangingPunct="1"/>
            <a:endParaRPr lang="en-US" smtClean="0">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bwMode="auto">
          <a:xfrm>
            <a:off x="914400" y="609600"/>
            <a:ext cx="10353675" cy="4162425"/>
          </a:xfrm>
        </p:spPr>
        <p:txBody>
          <a:bodyPr wrap="square" numCol="1" anchorCtr="0" compatLnSpc="1">
            <a:prstTxWarp prst="textNoShape">
              <a:avLst/>
            </a:prstTxWarp>
          </a:bodyPr>
          <a:lstStyle/>
          <a:p>
            <a:pPr eaLnBrk="1" hangingPunct="1"/>
            <a:r>
              <a:rPr lang="en-US" sz="3600" cap="none" smtClean="0">
                <a:effectLst/>
              </a:rPr>
              <a:t>THEY PROVIDE COMPARATIVE DIFFERENCES BETWEEN THE RIGHT AND LEFT FOOT AND FEET</a:t>
            </a:r>
          </a:p>
        </p:txBody>
      </p:sp>
      <p:sp>
        <p:nvSpPr>
          <p:cNvPr id="27650" name="Rectangle 3"/>
          <p:cNvSpPr>
            <a:spLocks noGrp="1"/>
          </p:cNvSpPr>
          <p:nvPr>
            <p:ph type="body" idx="1"/>
          </p:nvPr>
        </p:nvSpPr>
        <p:spPr bwMode="auto">
          <a:xfrm>
            <a:off x="914400" y="4135438"/>
            <a:ext cx="10353675" cy="1655762"/>
          </a:xfrm>
        </p:spPr>
        <p:txBody>
          <a:bodyPr wrap="square" numCol="1" anchor="t" anchorCtr="0" compatLnSpc="1">
            <a:prstTxWarp prst="textNoShape">
              <a:avLst/>
            </a:prstTxWarp>
          </a:bodyPr>
          <a:lstStyle/>
          <a:p>
            <a:pPr eaLnBrk="1" hangingPunct="1"/>
            <a:endParaRPr lang="en-US" smtClean="0">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538" y="412750"/>
            <a:ext cx="7546975" cy="5073650"/>
          </a:xfrm>
        </p:spPr>
        <p:txBody>
          <a:bodyPr/>
          <a:lstStyle/>
          <a:p>
            <a:pPr eaLnBrk="1" fontAlgn="auto" hangingPunct="1">
              <a:spcAft>
                <a:spcPts val="0"/>
              </a:spcAft>
              <a:defRPr/>
            </a:pPr>
            <a:r>
              <a:rPr lang="en-US" u="sng" dirty="0" smtClean="0"/>
              <a:t>Tog </a:t>
            </a:r>
            <a:r>
              <a:rPr lang="en-US" u="sng" dirty="0" err="1" smtClean="0"/>
              <a:t>gaitscan</a:t>
            </a:r>
            <a:r>
              <a:rPr lang="en-US" dirty="0" smtClean="0"/>
              <a:t>™ is an</a:t>
            </a:r>
            <a:br>
              <a:rPr lang="en-US" dirty="0" smtClean="0"/>
            </a:br>
            <a:r>
              <a:rPr lang="en-US" dirty="0" smtClean="0"/>
              <a:t> </a:t>
            </a:r>
            <a:br>
              <a:rPr lang="en-US" dirty="0" smtClean="0"/>
            </a:br>
            <a:r>
              <a:rPr lang="en-US" dirty="0" smtClean="0"/>
              <a:t>innovative diagnostic tool</a:t>
            </a:r>
            <a:br>
              <a:rPr lang="en-US" dirty="0" smtClean="0"/>
            </a:br>
            <a:r>
              <a:rPr lang="en-US" dirty="0" smtClean="0"/>
              <a:t/>
            </a:r>
            <a:br>
              <a:rPr lang="en-US" dirty="0" smtClean="0"/>
            </a:br>
            <a:r>
              <a:rPr lang="en-US" dirty="0" smtClean="0"/>
              <a:t> that allows for analysis of</a:t>
            </a:r>
            <a:br>
              <a:rPr lang="en-US" dirty="0" smtClean="0"/>
            </a:br>
            <a:r>
              <a:rPr lang="en-US" dirty="0"/>
              <a:t/>
            </a:r>
            <a:br>
              <a:rPr lang="en-US" dirty="0"/>
            </a:br>
            <a:r>
              <a:rPr lang="en-US" dirty="0" smtClean="0"/>
              <a:t> an individuals </a:t>
            </a:r>
            <a:br>
              <a:rPr lang="en-US" dirty="0" smtClean="0"/>
            </a:br>
            <a:r>
              <a:rPr lang="en-US" dirty="0"/>
              <a:t/>
            </a:r>
            <a:br>
              <a:rPr lang="en-US" dirty="0"/>
            </a:br>
            <a:r>
              <a:rPr lang="en-US" dirty="0" smtClean="0"/>
              <a:t>Biomechanics. </a:t>
            </a:r>
            <a:endParaRPr lang="en-US" dirty="0"/>
          </a:p>
        </p:txBody>
      </p:sp>
      <p:sp>
        <p:nvSpPr>
          <p:cNvPr id="8" name="Text Placeholder 7"/>
          <p:cNvSpPr>
            <a:spLocks noGrp="1"/>
          </p:cNvSpPr>
          <p:nvPr>
            <p:ph type="body" sz="half" idx="2"/>
          </p:nvPr>
        </p:nvSpPr>
        <p:spPr>
          <a:xfrm>
            <a:off x="8451850" y="6478588"/>
            <a:ext cx="3525838" cy="271462"/>
          </a:xfrm>
        </p:spPr>
        <p:txBody>
          <a:bodyPr>
            <a:normAutofit fontScale="62500" lnSpcReduction="20000"/>
          </a:bodyPr>
          <a:lstStyle/>
          <a:p>
            <a:pPr eaLnBrk="1" fontAlgn="auto" hangingPunct="1">
              <a:spcAft>
                <a:spcPts val="0"/>
              </a:spcAft>
              <a:buFont typeface="Arial" panose="020B0604020202020204" pitchFamily="34" charset="0"/>
              <a:buNone/>
              <a:defRPr/>
            </a:pPr>
            <a:endParaRPr lang="en-US" dirty="0"/>
          </a:p>
        </p:txBody>
      </p:sp>
      <p:pic>
        <p:nvPicPr>
          <p:cNvPr id="4" name="Picture Placeholder 3"/>
          <p:cNvPicPr>
            <a:picLocks noGrp="1" noChangeAspect="1"/>
          </p:cNvPicPr>
          <p:nvPr>
            <p:ph type="pic" idx="1"/>
          </p:nvPr>
        </p:nvPicPr>
        <p:blipFill>
          <a:blip r:embed="rId2">
            <a:extLst/>
          </a:blip>
          <a:srcRect l="22855" r="22855"/>
          <a:stretch>
            <a:fillRect/>
          </a:stretch>
        </p:blipFill>
        <p:spPr>
          <a:xfrm>
            <a:off x="7995424" y="111512"/>
            <a:ext cx="4092497" cy="6255834"/>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Damask</Template>
  <TotalTime>371</TotalTime>
  <Words>755</Words>
  <Application>Microsoft Office PowerPoint</Application>
  <PresentationFormat>Widescreen</PresentationFormat>
  <Paragraphs>72</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Bookman Old Style</vt:lpstr>
      <vt:lpstr>Rockwell</vt:lpstr>
      <vt:lpstr>Damask</vt:lpstr>
      <vt:lpstr>A puzzling Step in The Right Direction </vt:lpstr>
      <vt:lpstr>Financial Disclosure</vt:lpstr>
      <vt:lpstr>THE MERGING OF TWO MEDICAL TECHNOLOGIES MAY AUGMENT THE INVESTIGATIVE PROCESS OF SHOE GEAR FOOT IMPRESSIONS……..</vt:lpstr>
      <vt:lpstr>Helping to reveal additional characteristics of the individual whose impressions are of interest</vt:lpstr>
      <vt:lpstr>AS PODIATRISTS WE ARE ALL AWARE OF  GAIT ASSESSING SOFTWARE PRODUCTS</vt:lpstr>
      <vt:lpstr>THESE PRODUCTS</vt:lpstr>
      <vt:lpstr>THESE PRODUCTS</vt:lpstr>
      <vt:lpstr>THEY PROVIDE COMPARATIVE DIFFERENCES BETWEEN THE RIGHT AND LEFT FOOT AND FEET</vt:lpstr>
      <vt:lpstr>Tog gaitscan™ is an   innovative diagnostic tool   that allows for analysis of   an individuals   Biomechanics. </vt:lpstr>
      <vt:lpstr>Tog gaitscan™   has 4096 sensors   with a scan rate of 300 frames/second.   It has over a million points of data </vt:lpstr>
      <vt:lpstr>Tog gaitscan™     provides medical   practitioners with a   comprehensive   biomechanical analysis </vt:lpstr>
      <vt:lpstr>BUT THERE ARE OTHER GAIT ASSESSING PRODUCTS OUT THERE BEING USED IN THE MEDICAL FIELD IE. TEKSCAN®,  GAITRITE®,  LITEGAIT®,  NORAXON® THAT CAN BE UTILIZED FOR SUSPECTS.</vt:lpstr>
      <vt:lpstr>BUT THERE ARE OTHER GAIT ASSESSING PRODUCTS OUT THERE BEING USED IN THE MEDICAL FIELD THAT CAN BE UTILIZED FOR SUSPECTS.</vt:lpstr>
      <vt:lpstr>BUT THERE ARE OTHER GAIT ASSESSING PRODUCTS OUT THERE BEING USED IN THE MEDICAL FIELD IE. TEKSCAN®,  GAITRITE®,  LITEGAIT®,  NORAXON® THAT CAN BE UTILIZED FOR SUSPECTS.</vt:lpstr>
      <vt:lpstr>Developing a Protocol for insole examination</vt:lpstr>
      <vt:lpstr>At crime scenes shoes or insoles may be recovered</vt:lpstr>
      <vt:lpstr>CAN WE DETERMINE WHO WORE THE SHOE…….</vt:lpstr>
      <vt:lpstr>OR WHO WALKED ON THE INSOLE???</vt:lpstr>
      <vt:lpstr>HOW DO WE EXAMINE THE INSOLE?</vt:lpstr>
      <vt:lpstr>Size 8M------------------------Size 9M    </vt:lpstr>
      <vt:lpstr>How do we examine the insole?</vt:lpstr>
      <vt:lpstr>PowerPoint Presentation</vt:lpstr>
      <vt:lpstr>How do we examine the insole?</vt:lpstr>
      <vt:lpstr>PowerPoint Presentation</vt:lpstr>
      <vt:lpstr>PowerPoint Presentation</vt:lpstr>
      <vt:lpstr>PowerPoint Presentation</vt:lpstr>
      <vt:lpstr>PowerPoint Presentation</vt:lpstr>
      <vt:lpstr>THESE EVALUATIONS ARE UTILIZING 2-DIMENSIONAL MEASUREMENTS [AND CHARACTERISTIC FEATURES ]</vt:lpstr>
      <vt:lpstr>PowerPoint Presentation</vt:lpstr>
      <vt:lpstr>WOULD NOT INCLUDING 3-DIMENSIONAL MEASUREMENTS PROVIDE A MORE ROBUST EVALUATION?  </vt:lpstr>
      <vt:lpstr>WEIGHTBEARING BOTH STATIC AND DYNAMIC CREATE 3-DIMENSIONAL DEPTH DIFFERENCES ON THE SUBSTRATE </vt:lpstr>
      <vt:lpstr>AND IS NOT THE INSOLE THE RECIPIENT OF STATIC WEIGHTBEARING PRESSURES OF THAT STANDING INDIVIDUAL(S)? </vt:lpstr>
      <vt:lpstr>AND IS NOT THE INSOLE THE RECIPIENT OF REPEATED DYNAMIC GAIT CYCLE PRESSURES OF THAT AMBULATING INDIVIDUAL(S)?</vt:lpstr>
      <vt:lpstr>PowerPoint Presentation</vt:lpstr>
      <vt:lpstr>SO WHY WOULDN’T AN INSOLE BE ABLE TO REVEAL FROM WEAR… CHARACTERISTIC 3-DIMENSIONAL FEATURES THAT CAN BE REPRESENTED AS A TOPOGRAPHICAL MAP</vt:lpstr>
      <vt:lpstr>Optimet™ develops and manufactures non-contact distance measurement sensors based on the patented conoscopic holography technology</vt:lpstr>
      <vt:lpstr>This technology relies on a unique optical phenomenon and is advantageous over the standard distance measurement methods for industrial and dental applications</vt:lpstr>
      <vt:lpstr>Optimet™ integrates advanced optomechanical design and manufacturing capabilities together with advanced signal processing and data algorithms</vt:lpstr>
      <vt:lpstr>Are not insoles the recipient of repeated weightbearing pressure from individuals during Ambulation?</vt:lpstr>
      <vt:lpstr>So why wouldn’t an insole be able to reveal from wear…  characteristic mapping like a topographical map</vt:lpstr>
      <vt:lpstr>So why wouldn’t an insole be able to reveal from wear…  characteristic mapping like a topographical map</vt:lpstr>
      <vt:lpstr>The insole was placed under glass and scanned.  There was no other pressure applied. </vt:lpstr>
      <vt:lpstr>are these two gait patterns similar?</vt:lpstr>
      <vt:lpstr>Are these 2 gait patterns similar? </vt:lpstr>
      <vt:lpstr>Question???????????  Are gait patterns of the same individual repeatable accurate and reliable?</vt:lpstr>
      <vt:lpstr>  Does Time affect it? [years] Injuries? [TA Rupture] Gait assessment technologies? [TOG,Tekscan,Zebra]</vt:lpstr>
      <vt:lpstr>The gait patterns are different because individuals bear static and dynamic weight differently</vt:lpstr>
      <vt:lpstr>What percentage of the population is the assessment of gait weightbearing different?</vt:lpstr>
      <vt:lpstr>is gait weightbearing different 80-90%, 40-50%</vt:lpstr>
      <vt:lpstr>How reliable is gait assessment software?</vt:lpstr>
      <vt:lpstr>How many people have similar foot impressions?</vt:lpstr>
      <vt:lpstr>This is an initial study just like the telephone developed over time from alexander bell to the iphone</vt:lpstr>
      <vt:lpstr>We are at the initial stage like the telephone of THE initial transmission and hopefully we will progress beyond towards the Iphone to be able to identify the wearer with an increasing degree of accuracy and reliability</vt:lpstr>
      <vt:lpstr>Can it become more accurate with a greater development of technology</vt:lpstr>
      <vt:lpstr>Gratitude and thanks are extended to Michael Doherty,  Manager Applications Engineering  Optimet Products mks Instruments, inc 1616 Osgood street, north andover, Ma 01845  for assistance in the technical aspect of this study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puzzling Step in The Right Direction</dc:title>
  <dc:creator>BRYAN KAGAN</dc:creator>
  <cp:lastModifiedBy>Dr. Nirenberg</cp:lastModifiedBy>
  <cp:revision>36</cp:revision>
  <dcterms:created xsi:type="dcterms:W3CDTF">2017-05-02T01:42:09Z</dcterms:created>
  <dcterms:modified xsi:type="dcterms:W3CDTF">2019-06-04T23:47:55Z</dcterms:modified>
</cp:coreProperties>
</file>