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7" r:id="rId1"/>
  </p:sldMasterIdLst>
  <p:handoutMasterIdLst>
    <p:handoutMasterId r:id="rId77"/>
  </p:handoutMasterIdLst>
  <p:sldIdLst>
    <p:sldId id="256" r:id="rId2"/>
    <p:sldId id="284" r:id="rId3"/>
    <p:sldId id="292" r:id="rId4"/>
    <p:sldId id="293" r:id="rId5"/>
    <p:sldId id="294" r:id="rId6"/>
    <p:sldId id="295" r:id="rId7"/>
    <p:sldId id="297" r:id="rId8"/>
    <p:sldId id="273" r:id="rId9"/>
    <p:sldId id="285" r:id="rId10"/>
    <p:sldId id="277" r:id="rId11"/>
    <p:sldId id="278" r:id="rId12"/>
    <p:sldId id="274" r:id="rId13"/>
    <p:sldId id="279" r:id="rId14"/>
    <p:sldId id="275" r:id="rId15"/>
    <p:sldId id="280" r:id="rId16"/>
    <p:sldId id="276" r:id="rId17"/>
    <p:sldId id="281" r:id="rId18"/>
    <p:sldId id="299" r:id="rId19"/>
    <p:sldId id="286" r:id="rId20"/>
    <p:sldId id="287" r:id="rId21"/>
    <p:sldId id="288" r:id="rId22"/>
    <p:sldId id="311" r:id="rId23"/>
    <p:sldId id="313" r:id="rId24"/>
    <p:sldId id="314" r:id="rId25"/>
    <p:sldId id="312" r:id="rId26"/>
    <p:sldId id="315" r:id="rId27"/>
    <p:sldId id="316" r:id="rId28"/>
    <p:sldId id="317" r:id="rId29"/>
    <p:sldId id="318" r:id="rId30"/>
    <p:sldId id="339" r:id="rId31"/>
    <p:sldId id="282" r:id="rId32"/>
    <p:sldId id="290" r:id="rId33"/>
    <p:sldId id="300" r:id="rId34"/>
    <p:sldId id="336" r:id="rId35"/>
    <p:sldId id="258" r:id="rId36"/>
    <p:sldId id="259" r:id="rId37"/>
    <p:sldId id="260" r:id="rId38"/>
    <p:sldId id="262" r:id="rId39"/>
    <p:sldId id="263" r:id="rId40"/>
    <p:sldId id="261" r:id="rId41"/>
    <p:sldId id="264" r:id="rId42"/>
    <p:sldId id="265" r:id="rId43"/>
    <p:sldId id="283" r:id="rId44"/>
    <p:sldId id="267" r:id="rId45"/>
    <p:sldId id="268" r:id="rId46"/>
    <p:sldId id="269" r:id="rId47"/>
    <p:sldId id="270" r:id="rId48"/>
    <p:sldId id="271" r:id="rId49"/>
    <p:sldId id="301" r:id="rId50"/>
    <p:sldId id="302" r:id="rId51"/>
    <p:sldId id="337" r:id="rId52"/>
    <p:sldId id="338" r:id="rId53"/>
    <p:sldId id="303" r:id="rId54"/>
    <p:sldId id="304" r:id="rId55"/>
    <p:sldId id="306" r:id="rId56"/>
    <p:sldId id="307" r:id="rId57"/>
    <p:sldId id="308" r:id="rId58"/>
    <p:sldId id="309" r:id="rId59"/>
    <p:sldId id="310" r:id="rId60"/>
    <p:sldId id="319" r:id="rId61"/>
    <p:sldId id="320" r:id="rId62"/>
    <p:sldId id="321" r:id="rId63"/>
    <p:sldId id="322" r:id="rId64"/>
    <p:sldId id="329" r:id="rId65"/>
    <p:sldId id="323" r:id="rId66"/>
    <p:sldId id="328" r:id="rId67"/>
    <p:sldId id="330" r:id="rId68"/>
    <p:sldId id="326" r:id="rId69"/>
    <p:sldId id="331" r:id="rId70"/>
    <p:sldId id="334" r:id="rId71"/>
    <p:sldId id="332" r:id="rId72"/>
    <p:sldId id="333" r:id="rId73"/>
    <p:sldId id="335" r:id="rId74"/>
    <p:sldId id="324" r:id="rId75"/>
    <p:sldId id="325" r:id="rId76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72" d="100"/>
          <a:sy n="72" d="100"/>
        </p:scale>
        <p:origin x="-120" y="-2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3594BFF-5260-4EDC-A641-19965065111B}" type="datetimeFigureOut">
              <a:rPr lang="en-US"/>
              <a:pPr>
                <a:defRPr/>
              </a:pPr>
              <a:t>3/10/2015</a:t>
            </a:fld>
            <a:endParaRPr lang="en-US"/>
          </a:p>
        </p:txBody>
      </p:sp>
      <p:sp>
        <p:nvSpPr>
          <p:cNvPr id="1044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4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E974572-1A75-4F5D-B9B1-35AC47851D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97D3A-A49F-4E91-8CF9-DB3A7425A86C}" type="datetimeFigureOut">
              <a:rPr lang="en-US"/>
              <a:pPr>
                <a:defRPr/>
              </a:pPr>
              <a:t>3/10/2015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396AE9-6B6D-4224-AEC8-92B847A9F5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/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/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ED72D-592F-4E2C-99DF-75E41D01B85D}" type="datetimeFigureOut">
              <a:rPr lang="en-US"/>
              <a:pPr>
                <a:defRPr/>
              </a:pPr>
              <a:t>3/10/2015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6FF18D-56C8-4289-923B-A06218E89A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0AA25A-D13F-48D6-9F7C-126CB5B5FE3C}" type="datetimeFigureOut">
              <a:rPr lang="en-US"/>
              <a:pPr>
                <a:defRPr/>
              </a:pPr>
              <a:t>3/10/2015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B61817-60B9-4270-A37F-D88681D813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0"/>
          <p:cNvSpPr txBox="1"/>
          <p:nvPr/>
        </p:nvSpPr>
        <p:spPr>
          <a:xfrm>
            <a:off x="836613" y="735013"/>
            <a:ext cx="609600" cy="585787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8000" dirty="0">
                <a:effectLst/>
                <a:latin typeface="+mn-lt"/>
                <a:cs typeface="+mn-cs"/>
              </a:rPr>
              <a:t>“</a:t>
            </a:r>
          </a:p>
        </p:txBody>
      </p:sp>
      <p:sp>
        <p:nvSpPr>
          <p:cNvPr id="6" name="TextBox 12"/>
          <p:cNvSpPr txBox="1"/>
          <p:nvPr/>
        </p:nvSpPr>
        <p:spPr>
          <a:xfrm>
            <a:off x="10658475" y="2971800"/>
            <a:ext cx="609600" cy="585788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fontAlgn="auto">
              <a:spcAft>
                <a:spcPts val="0"/>
              </a:spcAft>
              <a:defRPr/>
            </a:pPr>
            <a:r>
              <a:rPr lang="en-US" sz="8000" dirty="0">
                <a:effectLst/>
                <a:latin typeface="+mn-lt"/>
                <a:cs typeface="+mn-cs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/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985ED1-ED0F-4AD1-9132-B352A3DB6576}" type="datetimeFigureOut">
              <a:rPr lang="en-US"/>
              <a:pPr>
                <a:defRPr/>
              </a:pPr>
              <a:t>3/10/2015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02EFE4-D724-4037-B83F-5B30354879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FDDFD9-C514-4C9E-BF1D-6989F9369FB9}" type="datetimeFigureOut">
              <a:rPr lang="en-US"/>
              <a:pPr>
                <a:defRPr/>
              </a:pPr>
              <a:t>3/10/2015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84C72E-17B3-4C07-B1DB-FAC2146E23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9F9E8-9348-49B9-83C7-359BA62E8A88}" type="datetimeFigureOut">
              <a:rPr lang="en-US"/>
              <a:pPr>
                <a:defRPr/>
              </a:pPr>
              <a:t>3/10/2015</a:t>
            </a:fld>
            <a:endParaRPr lang="en-US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3F7E2A-A4BD-4CBE-B9C4-4AFD8E024C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5A0B15-F3D3-4185-ADDF-95A2FB03B894}" type="datetimeFigureOut">
              <a:rPr lang="en-US"/>
              <a:pPr>
                <a:defRPr/>
              </a:pPr>
              <a:t>3/10/2015</a:t>
            </a:fld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314C91-90A4-4645-8372-756BAD6050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96D747-9E18-4FD6-BE2F-7A446897FCE3}" type="datetimeFigureOut">
              <a:rPr lang="en-US"/>
              <a:pPr>
                <a:defRPr/>
              </a:pPr>
              <a:t>3/10/2015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B5708A-E653-4140-A223-293379F87B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142FF2-ADA6-43BA-9B1A-2C29F57474F6}" type="datetimeFigureOut">
              <a:rPr lang="en-US"/>
              <a:pPr>
                <a:defRPr/>
              </a:pPr>
              <a:t>3/10/2015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E7C821-01C6-46A6-BA88-2EC24B9596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5367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2095500"/>
            <a:ext cx="5100638" cy="3695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7438" y="2095500"/>
            <a:ext cx="5100637" cy="3695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33AC0-B6A7-4A76-9920-BBA942B32FB4}" type="datetimeFigureOut">
              <a:rPr lang="en-US"/>
              <a:pPr>
                <a:defRPr/>
              </a:pPr>
              <a:t>3/10/2015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BE9F0F-D87B-4485-92AF-AD4726BE4A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821F93-F197-4918-A384-2655F6A6DE3A}" type="datetimeFigureOut">
              <a:rPr lang="en-US"/>
              <a:pPr>
                <a:defRPr/>
              </a:pPr>
              <a:t>3/10/2015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1253D2-950B-4037-8ECF-6435E9B68D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/>
          <a:lstStyle>
            <a:lvl1pPr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45C55E-BB5D-4540-B110-48559240877D}" type="datetimeFigureOut">
              <a:rPr lang="en-US"/>
              <a:pPr>
                <a:defRPr/>
              </a:pPr>
              <a:t>3/10/2015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DFF3B1-F940-4A1B-8EF9-9F373049A4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459D9C-11E8-463A-BE9C-A49990D9B2A1}" type="datetimeFigureOut">
              <a:rPr lang="en-US"/>
              <a:pPr>
                <a:defRPr/>
              </a:pPr>
              <a:t>3/10/2015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434CED-149F-4655-9F08-04AE28F192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007232-110A-481C-A12F-08E65311EC05}" type="datetimeFigureOut">
              <a:rPr lang="en-US"/>
              <a:pPr>
                <a:defRPr/>
              </a:pPr>
              <a:t>3/10/2015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89C7EE-7AA1-47E8-9BB8-E32CFB109C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C1CE90-28D9-4D15-BBE0-02A8BA21F532}" type="datetimeFigureOut">
              <a:rPr lang="en-US"/>
              <a:pPr>
                <a:defRPr/>
              </a:pPr>
              <a:t>3/10/2015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145A4A-94BB-4D72-936A-83304C9279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E1AAF5-D3B3-4742-9946-ABE8498B9CE4}" type="datetimeFigureOut">
              <a:rPr lang="en-US"/>
              <a:pPr>
                <a:defRPr/>
              </a:pPr>
              <a:t>3/10/2015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0D562-52A2-4AF9-8CBA-BFC6B8359C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/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329758-5E54-4D31-98FE-76B826F4E79A}" type="datetimeFigureOut">
              <a:rPr lang="en-US"/>
              <a:pPr>
                <a:defRPr/>
              </a:pPr>
              <a:t>3/10/2015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77872B-FE70-45B6-9131-91F3AEF10B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/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A192C5-0381-47A5-9661-9A45EE8B8015}" type="datetimeFigureOut">
              <a:rPr lang="en-US"/>
              <a:pPr>
                <a:defRPr/>
              </a:pPr>
              <a:t>3/10/2015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A34627-1A05-466B-801B-F4C49EC8C1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536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095500"/>
            <a:ext cx="10353675" cy="3695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8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D91EF89-91B0-4872-AA54-C1D7763801CE}" type="datetimeFigureOut">
              <a:rPr lang="en-US"/>
              <a:pPr>
                <a:defRPr/>
              </a:pPr>
              <a:t>3/10/2015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0" y="5883275"/>
            <a:ext cx="6672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3" y="5883275"/>
            <a:ext cx="7540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649C56A-A150-4323-9648-81B5A6CAA9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85" r:id="rId1"/>
    <p:sldLayoutId id="2147483784" r:id="rId2"/>
    <p:sldLayoutId id="2147483783" r:id="rId3"/>
    <p:sldLayoutId id="2147483782" r:id="rId4"/>
    <p:sldLayoutId id="2147483781" r:id="rId5"/>
    <p:sldLayoutId id="2147483780" r:id="rId6"/>
    <p:sldLayoutId id="2147483779" r:id="rId7"/>
    <p:sldLayoutId id="2147483778" r:id="rId8"/>
    <p:sldLayoutId id="2147483777" r:id="rId9"/>
    <p:sldLayoutId id="2147483776" r:id="rId10"/>
    <p:sldLayoutId id="2147483775" r:id="rId11"/>
    <p:sldLayoutId id="2147483786" r:id="rId12"/>
    <p:sldLayoutId id="2147483774" r:id="rId13"/>
    <p:sldLayoutId id="2147483773" r:id="rId14"/>
    <p:sldLayoutId id="2147483772" r:id="rId15"/>
    <p:sldLayoutId id="2147483771" r:id="rId16"/>
    <p:sldLayoutId id="2147483770" r:id="rId17"/>
    <p:sldLayoutId id="2147483769" r:id="rId18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Bookman Old Style" pitchFamily="18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Bookman Old Style" pitchFamily="18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Bookman Old Style" pitchFamily="18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Bookman Old Style" pitchFamily="18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Bookman Old Style" pitchFamily="18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Bookman Old Style" pitchFamily="18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Bookman Old Style" pitchFamily="18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Bookman Old Style" pitchFamily="18" charset="0"/>
        </a:defRPr>
      </a:lvl9pPr>
    </p:titleStyle>
    <p:bodyStyle>
      <a:lvl1pPr marL="228600" indent="-228600" algn="l" rtl="0" eaLnBrk="0" fontAlgn="base" hangingPunct="0">
        <a:lnSpc>
          <a:spcPct val="120000"/>
        </a:lnSpc>
        <a:spcBef>
          <a:spcPts val="1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Font typeface="Arial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8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28725" y="657225"/>
            <a:ext cx="9734550" cy="2017713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4400" cap="none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FORENSIC PODIATRY II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228725" y="3602038"/>
            <a:ext cx="9734550" cy="2693987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00000"/>
              </a:lnSpc>
              <a:defRPr/>
            </a:pPr>
            <a:r>
              <a:rPr lang="en-US" sz="40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Bare Footprint Analysis</a:t>
            </a:r>
          </a:p>
          <a:p>
            <a:pPr eaLnBrk="1" hangingPunct="1">
              <a:lnSpc>
                <a:spcPct val="100000"/>
              </a:lnSpc>
              <a:defRPr/>
            </a:pPr>
            <a:endParaRPr lang="en-US" sz="400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lnSpc>
                <a:spcPct val="100000"/>
              </a:lnSpc>
              <a:defRPr/>
            </a:pPr>
            <a:endParaRPr lang="en-US" sz="400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lnSpc>
                <a:spcPct val="100000"/>
              </a:lnSpc>
              <a:defRPr/>
            </a:pPr>
            <a:r>
              <a:rPr lang="en-US" sz="16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©Bryan B Kagan, DPM 2015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10353675" cy="43815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30722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30325" y="0"/>
            <a:ext cx="9193213" cy="6858000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27000"/>
            <a:ext cx="10353675" cy="43815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31746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12863" y="127000"/>
            <a:ext cx="9328150" cy="6731000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182563"/>
            <a:ext cx="10353675" cy="9318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cap="none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GREEK TOE</a:t>
            </a:r>
            <a:br>
              <a:rPr lang="en-US" cap="none" smtClean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1000" cap="none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DiMaggio J, Vernon W, Forensic Podiatry, Humana Press, 2011, p 66</a:t>
            </a:r>
          </a:p>
        </p:txBody>
      </p:sp>
      <p:pic>
        <p:nvPicPr>
          <p:cNvPr id="32770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98538" y="1512888"/>
            <a:ext cx="4937125" cy="5345112"/>
          </a:xfrm>
        </p:spPr>
      </p:pic>
      <p:pic>
        <p:nvPicPr>
          <p:cNvPr id="3277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242050" y="1512888"/>
            <a:ext cx="5949950" cy="5219700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14400" y="133350"/>
            <a:ext cx="10353675" cy="2159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3794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14400" y="133350"/>
            <a:ext cx="10353675" cy="6724650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23925" y="0"/>
            <a:ext cx="10355263" cy="101441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Sock impression</a:t>
            </a:r>
            <a:endParaRPr lang="en-US" dirty="0"/>
          </a:p>
        </p:txBody>
      </p:sp>
      <p:pic>
        <p:nvPicPr>
          <p:cNvPr id="34818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275013" y="1014413"/>
            <a:ext cx="5653087" cy="5843587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44463"/>
            <a:ext cx="10353675" cy="18732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35842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14400" y="0"/>
            <a:ext cx="10353675" cy="6858000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53675" cy="71438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36866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175000" y="215900"/>
            <a:ext cx="5016500" cy="6642100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10353675" cy="22225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37890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14400" y="0"/>
            <a:ext cx="10353675" cy="6858000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44463"/>
            <a:ext cx="10353675" cy="37147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3891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14400" y="144463"/>
            <a:ext cx="10353675" cy="6713537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0"/>
            <a:ext cx="10353675" cy="15795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Barefoot print analysis </a:t>
            </a:r>
            <a:br>
              <a:rPr lang="en-US" dirty="0" smtClean="0"/>
            </a:br>
            <a:r>
              <a:rPr lang="en-US" dirty="0" smtClean="0"/>
              <a:t>(Overlay Method)</a:t>
            </a:r>
            <a:endParaRPr lang="en-US" dirty="0"/>
          </a:p>
        </p:txBody>
      </p:sp>
      <p:pic>
        <p:nvPicPr>
          <p:cNvPr id="39938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57425" y="1346200"/>
            <a:ext cx="3560763" cy="5511800"/>
          </a:xfrm>
        </p:spPr>
      </p:pic>
      <p:pic>
        <p:nvPicPr>
          <p:cNvPr id="39939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884988" y="1346200"/>
            <a:ext cx="4637087" cy="5511800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917575" y="609600"/>
            <a:ext cx="4491038" cy="23622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Bare footprint</a:t>
            </a:r>
            <a:br>
              <a:rPr lang="en-US" dirty="0" smtClean="0"/>
            </a:br>
            <a:r>
              <a:rPr lang="en-US" dirty="0" smtClean="0"/>
              <a:t>identification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/>
            </a:extLst>
          </a:blip>
          <a:srcRect l="55" r="55"/>
          <a:stretch>
            <a:fillRect/>
          </a:stretch>
        </p:blipFill>
        <p:spPr>
          <a:xfrm>
            <a:off x="6900696" y="89211"/>
            <a:ext cx="5153772" cy="6612672"/>
          </a:xfrm>
        </p:spPr>
      </p:pic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914400" y="2971800"/>
            <a:ext cx="155575" cy="28194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34975" y="609600"/>
            <a:ext cx="3932238" cy="306228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 smtClean="0"/>
              <a:t>General </a:t>
            </a:r>
            <a:br>
              <a:rPr lang="en-US" sz="3600" dirty="0" smtClean="0"/>
            </a:br>
            <a:r>
              <a:rPr lang="en-US" sz="3600" dirty="0" smtClean="0"/>
              <a:t>fit, </a:t>
            </a:r>
            <a:br>
              <a:rPr lang="en-US" sz="3600" dirty="0" smtClean="0"/>
            </a:br>
            <a:r>
              <a:rPr lang="en-US" sz="3600" dirty="0" smtClean="0"/>
              <a:t>shape</a:t>
            </a:r>
            <a:endParaRPr lang="en-US" sz="3600" dirty="0"/>
          </a:p>
        </p:txBody>
      </p:sp>
      <p:pic>
        <p:nvPicPr>
          <p:cNvPr id="40962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367213" y="0"/>
            <a:ext cx="7824787" cy="6858000"/>
          </a:xfrm>
        </p:spPr>
      </p:pic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>
          <a:xfrm>
            <a:off x="434975" y="4738688"/>
            <a:ext cx="3932238" cy="1052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914400" y="0"/>
            <a:ext cx="10353675" cy="108108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Fine detail</a:t>
            </a:r>
            <a:endParaRPr lang="en-US" dirty="0"/>
          </a:p>
        </p:txBody>
      </p:sp>
      <p:pic>
        <p:nvPicPr>
          <p:cNvPr id="41986" name="Content Placeholder 14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31838" y="1081088"/>
            <a:ext cx="10906125" cy="5776912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/>
          </p:cNvSpPr>
          <p:nvPr>
            <p:ph type="title" idx="4294967295"/>
          </p:nvPr>
        </p:nvSpPr>
        <p:spPr bwMode="auto">
          <a:xfrm>
            <a:off x="968375" y="198438"/>
            <a:ext cx="10353675" cy="119062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endParaRPr lang="en-US" sz="3000" cap="none" smtClean="0">
              <a:effectLst/>
            </a:endParaRPr>
          </a:p>
        </p:txBody>
      </p:sp>
      <p:sp>
        <p:nvSpPr>
          <p:cNvPr id="43010" name="Rectangle 3"/>
          <p:cNvSpPr>
            <a:spLocks noGrp="1"/>
          </p:cNvSpPr>
          <p:nvPr>
            <p:ph type="body" sz="half" idx="1"/>
          </p:nvPr>
        </p:nvSpPr>
        <p:spPr bwMode="auto">
          <a:xfrm>
            <a:off x="914400" y="995363"/>
            <a:ext cx="5100638" cy="5378450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2800" smtClean="0">
                <a:effectLst/>
              </a:rPr>
              <a:t>Note locations of creases and scars</a:t>
            </a:r>
          </a:p>
          <a:p>
            <a:r>
              <a:rPr lang="en-US" sz="2800" smtClean="0">
                <a:effectLst/>
              </a:rPr>
              <a:t>Note areas of ridge detail ( that is not within our area of expertise- call in a ridge print examiner)</a:t>
            </a:r>
          </a:p>
        </p:txBody>
      </p:sp>
      <p:pic>
        <p:nvPicPr>
          <p:cNvPr id="43011" name="Picture 11" descr="scar"/>
          <p:cNvPicPr>
            <a:picLocks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883400" y="488950"/>
            <a:ext cx="4913313" cy="6126163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/>
          <p:cNvSpPr>
            <a:spLocks noGrp="1"/>
          </p:cNvSpPr>
          <p:nvPr>
            <p:ph type="title"/>
          </p:nvPr>
        </p:nvSpPr>
        <p:spPr bwMode="auto">
          <a:xfrm>
            <a:off x="914400" y="158750"/>
            <a:ext cx="10353675" cy="265113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endParaRPr lang="en-US" sz="3000" cap="none" smtClean="0">
              <a:effectLst/>
            </a:endParaRPr>
          </a:p>
        </p:txBody>
      </p:sp>
      <p:pic>
        <p:nvPicPr>
          <p:cNvPr id="44034" name="Picture 6" descr="barefoot analysis"/>
          <p:cNvPicPr>
            <a:picLocks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8000" y="517525"/>
            <a:ext cx="4851400" cy="6340475"/>
          </a:xfrm>
        </p:spPr>
      </p:pic>
      <p:sp>
        <p:nvSpPr>
          <p:cNvPr id="44035" name="Rectangle 8"/>
          <p:cNvSpPr>
            <a:spLocks noGrp="1"/>
          </p:cNvSpPr>
          <p:nvPr>
            <p:ph sz="half" idx="2"/>
          </p:nvPr>
        </p:nvSpPr>
        <p:spPr bwMode="auto">
          <a:xfrm>
            <a:off x="6167438" y="1098550"/>
            <a:ext cx="5100637" cy="4387850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2800" smtClean="0">
                <a:effectLst/>
              </a:rPr>
              <a:t>Measure the length of the heel to distal tip of hallux, to toe 2, .. 3,.. 4 and 5 in mm.</a:t>
            </a:r>
          </a:p>
          <a:p>
            <a:r>
              <a:rPr lang="en-US" sz="2800" smtClean="0">
                <a:effectLst/>
              </a:rPr>
              <a:t>The </a:t>
            </a:r>
            <a:r>
              <a:rPr lang="en-US" sz="2800" u="sng" smtClean="0">
                <a:effectLst/>
              </a:rPr>
              <a:t>length</a:t>
            </a:r>
            <a:r>
              <a:rPr lang="en-US" sz="2800" smtClean="0">
                <a:effectLst/>
              </a:rPr>
              <a:t> is the measurement from the heel to the longest toe in mm.</a:t>
            </a:r>
          </a:p>
          <a:p>
            <a:r>
              <a:rPr lang="en-US" sz="2800" smtClean="0">
                <a:effectLst/>
              </a:rPr>
              <a:t>+/- 5mm </a:t>
            </a:r>
          </a:p>
          <a:p>
            <a:endParaRPr lang="en-US" sz="2800" smtClean="0">
              <a:effectLst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/>
          </p:cNvSpPr>
          <p:nvPr>
            <p:ph type="title" idx="4294967295"/>
          </p:nvPr>
        </p:nvSpPr>
        <p:spPr bwMode="auto">
          <a:xfrm>
            <a:off x="914400" y="158750"/>
            <a:ext cx="10353675" cy="265113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endParaRPr lang="en-US" sz="3000" cap="none" smtClean="0">
              <a:effectLst/>
            </a:endParaRPr>
          </a:p>
        </p:txBody>
      </p:sp>
      <p:pic>
        <p:nvPicPr>
          <p:cNvPr id="45058" name="Picture 6" descr="barefoot analysis"/>
          <p:cNvPicPr>
            <a:picLocks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8000" y="517525"/>
            <a:ext cx="4851400" cy="6340475"/>
          </a:xfrm>
        </p:spPr>
      </p:pic>
      <p:sp>
        <p:nvSpPr>
          <p:cNvPr id="45059" name="Rectangle 8"/>
          <p:cNvSpPr>
            <a:spLocks noGrp="1"/>
          </p:cNvSpPr>
          <p:nvPr>
            <p:ph sz="half" idx="4294967295"/>
          </p:nvPr>
        </p:nvSpPr>
        <p:spPr bwMode="auto">
          <a:xfrm>
            <a:off x="6167438" y="728663"/>
            <a:ext cx="5100637" cy="4398962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2800" smtClean="0">
                <a:effectLst/>
              </a:rPr>
              <a:t>Measure the width from the widest part of foot from the medial most metatarsal protrusion to the lateral most metatarsal protrusion.</a:t>
            </a:r>
          </a:p>
          <a:p>
            <a:r>
              <a:rPr lang="en-US" sz="2800" smtClean="0">
                <a:effectLst/>
              </a:rPr>
              <a:t>The cross ball distance is that width.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6"/>
          <p:cNvSpPr>
            <a:spLocks noGrp="1"/>
          </p:cNvSpPr>
          <p:nvPr>
            <p:ph type="title"/>
          </p:nvPr>
        </p:nvSpPr>
        <p:spPr bwMode="auto">
          <a:xfrm>
            <a:off x="914400" y="171450"/>
            <a:ext cx="10353675" cy="246697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cap="none" smtClean="0">
                <a:effectLst/>
              </a:rPr>
              <a:t>Note position of the toes and number them 1-5 in their length order. The longest toe is #1, then 2</a:t>
            </a:r>
            <a:r>
              <a:rPr lang="en-US" cap="none" baseline="30000" smtClean="0">
                <a:effectLst/>
              </a:rPr>
              <a:t>nd</a:t>
            </a:r>
            <a:r>
              <a:rPr lang="en-US" cap="none" smtClean="0">
                <a:effectLst/>
              </a:rPr>
              <a:t> longest is #2, then #3,#4,#5.</a:t>
            </a:r>
            <a:br>
              <a:rPr lang="en-US" cap="none" smtClean="0">
                <a:effectLst/>
              </a:rPr>
            </a:br>
            <a:r>
              <a:rPr lang="en-US" sz="3600" i="1" u="sng" cap="none" smtClean="0">
                <a:effectLst/>
              </a:rPr>
              <a:t>1/2,3/4/5</a:t>
            </a:r>
          </a:p>
        </p:txBody>
      </p:sp>
      <p:pic>
        <p:nvPicPr>
          <p:cNvPr id="46082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992313" y="2803525"/>
            <a:ext cx="8355012" cy="4054475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6"/>
          <p:cNvSpPr>
            <a:spLocks noGrp="1"/>
          </p:cNvSpPr>
          <p:nvPr>
            <p:ph type="title" idx="4294967295"/>
          </p:nvPr>
        </p:nvSpPr>
        <p:spPr bwMode="auto">
          <a:xfrm>
            <a:off x="914400" y="171450"/>
            <a:ext cx="10353675" cy="2001838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z="3600" cap="none" smtClean="0">
                <a:effectLst/>
              </a:rPr>
              <a:t>Second Impression:  </a:t>
            </a:r>
            <a:r>
              <a:rPr lang="en-US" sz="3600" i="1" u="sng" cap="none" smtClean="0">
                <a:effectLst/>
              </a:rPr>
              <a:t>1/2/3/4/5</a:t>
            </a:r>
          </a:p>
        </p:txBody>
      </p:sp>
      <p:pic>
        <p:nvPicPr>
          <p:cNvPr id="47106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992313" y="2803525"/>
            <a:ext cx="8355012" cy="4054475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6"/>
          <p:cNvSpPr>
            <a:spLocks noGrp="1"/>
          </p:cNvSpPr>
          <p:nvPr>
            <p:ph type="title" idx="4294967295"/>
          </p:nvPr>
        </p:nvSpPr>
        <p:spPr bwMode="auto">
          <a:xfrm>
            <a:off x="914400" y="171450"/>
            <a:ext cx="10353675" cy="2466975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cap="none" smtClean="0">
                <a:effectLst/>
              </a:rPr>
              <a:t>Third Impression: </a:t>
            </a:r>
            <a:r>
              <a:rPr lang="en-US" sz="3600" i="1" u="sng" cap="none" smtClean="0">
                <a:effectLst/>
              </a:rPr>
              <a:t>2/1/3/4/5</a:t>
            </a:r>
          </a:p>
        </p:txBody>
      </p:sp>
      <p:pic>
        <p:nvPicPr>
          <p:cNvPr id="48130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992313" y="2803525"/>
            <a:ext cx="8355012" cy="4054475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6"/>
          <p:cNvSpPr>
            <a:spLocks noGrp="1"/>
          </p:cNvSpPr>
          <p:nvPr>
            <p:ph type="title" idx="4294967295"/>
          </p:nvPr>
        </p:nvSpPr>
        <p:spPr bwMode="auto">
          <a:xfrm>
            <a:off x="914400" y="171450"/>
            <a:ext cx="10353675" cy="2466975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cap="none" smtClean="0">
                <a:effectLst/>
              </a:rPr>
              <a:t>Fourth Impression:  </a:t>
            </a:r>
            <a:r>
              <a:rPr lang="en-US" sz="3600" i="1" u="sng" cap="none" smtClean="0">
                <a:effectLst/>
              </a:rPr>
              <a:t>1/2/3/4/5</a:t>
            </a:r>
          </a:p>
        </p:txBody>
      </p:sp>
      <p:pic>
        <p:nvPicPr>
          <p:cNvPr id="4915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992313" y="2803525"/>
            <a:ext cx="8355012" cy="4054475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6"/>
          <p:cNvSpPr>
            <a:spLocks noGrp="1"/>
          </p:cNvSpPr>
          <p:nvPr>
            <p:ph type="title" idx="4294967295"/>
          </p:nvPr>
        </p:nvSpPr>
        <p:spPr bwMode="auto">
          <a:xfrm>
            <a:off x="914400" y="171450"/>
            <a:ext cx="10353675" cy="2466975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cap="none" smtClean="0">
                <a:effectLst/>
              </a:rPr>
              <a:t>Fifth impression: </a:t>
            </a:r>
            <a:r>
              <a:rPr lang="en-US" sz="3600" i="1" u="sng" cap="none" smtClean="0">
                <a:effectLst/>
              </a:rPr>
              <a:t>1/2/3/4/5</a:t>
            </a:r>
          </a:p>
        </p:txBody>
      </p:sp>
      <p:pic>
        <p:nvPicPr>
          <p:cNvPr id="50178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992313" y="2803525"/>
            <a:ext cx="8355012" cy="4054475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10353675" cy="37147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2355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14400" y="0"/>
            <a:ext cx="11277600" cy="7043738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13" name="Rectangle 9"/>
          <p:cNvSpPr>
            <a:spLocks noGrp="1"/>
          </p:cNvSpPr>
          <p:nvPr>
            <p:ph type="title"/>
          </p:nvPr>
        </p:nvSpPr>
        <p:spPr bwMode="auto">
          <a:xfrm>
            <a:off x="914400" y="225425"/>
            <a:ext cx="10353675" cy="531813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z="3000" cap="none" smtClean="0">
                <a:effectLst/>
              </a:rPr>
              <a:t>Right  ?/?/?/?/?    Left  ?/?/?/?/?</a:t>
            </a:r>
          </a:p>
        </p:txBody>
      </p:sp>
      <p:pic>
        <p:nvPicPr>
          <p:cNvPr id="98315" name="Picture 11" descr="IMG_1118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854200" y="1047750"/>
            <a:ext cx="8353425" cy="5591175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44463"/>
            <a:ext cx="10353675" cy="254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51202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14400" y="0"/>
            <a:ext cx="10353675" cy="6858000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10353675" cy="43815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52226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14400" y="149225"/>
            <a:ext cx="10353675" cy="6708775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/>
          </p:cNvSpPr>
          <p:nvPr>
            <p:ph type="title"/>
          </p:nvPr>
        </p:nvSpPr>
        <p:spPr bwMode="auto">
          <a:xfrm>
            <a:off x="914400" y="0"/>
            <a:ext cx="10353675" cy="1179513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cap="none" smtClean="0">
                <a:effectLst/>
              </a:rPr>
              <a:t>Written or Electronic Medical Records </a:t>
            </a:r>
          </a:p>
        </p:txBody>
      </p:sp>
      <p:sp>
        <p:nvSpPr>
          <p:cNvPr id="53250" name="Rectangle 3"/>
          <p:cNvSpPr>
            <a:spLocks noGrp="1"/>
          </p:cNvSpPr>
          <p:nvPr>
            <p:ph type="body" idx="1"/>
          </p:nvPr>
        </p:nvSpPr>
        <p:spPr bwMode="auto">
          <a:xfrm>
            <a:off x="914400" y="1273175"/>
            <a:ext cx="10353675" cy="5405438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2800" smtClean="0">
                <a:effectLst/>
              </a:rPr>
              <a:t>Initially suggested by Dr. Ivor Doney 1984</a:t>
            </a:r>
          </a:p>
          <a:p>
            <a:r>
              <a:rPr lang="en-US" sz="2800" smtClean="0">
                <a:effectLst/>
              </a:rPr>
              <a:t>Deceased persons could be identified from their podiatry records</a:t>
            </a:r>
          </a:p>
          <a:p>
            <a:r>
              <a:rPr lang="en-US" sz="2800" smtClean="0">
                <a:effectLst/>
              </a:rPr>
              <a:t>  1. Treatment undertaken</a:t>
            </a:r>
          </a:p>
          <a:p>
            <a:r>
              <a:rPr lang="en-US" sz="2800" smtClean="0">
                <a:effectLst/>
              </a:rPr>
              <a:t>  2. Foot type</a:t>
            </a:r>
          </a:p>
          <a:p>
            <a:r>
              <a:rPr lang="en-US" sz="2800" smtClean="0">
                <a:effectLst/>
              </a:rPr>
              <a:t>  3. Foot pathology</a:t>
            </a:r>
          </a:p>
          <a:p>
            <a:r>
              <a:rPr lang="en-US" sz="2800" smtClean="0">
                <a:effectLst/>
              </a:rPr>
              <a:t>  4. Site of existing skin lesions</a:t>
            </a:r>
          </a:p>
          <a:p>
            <a:r>
              <a:rPr lang="en-US" sz="2800" smtClean="0">
                <a:effectLst/>
              </a:rPr>
              <a:t>  5. Form of existing skin lesions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4"/>
          <p:cNvSpPr>
            <a:spLocks noGrp="1"/>
          </p:cNvSpPr>
          <p:nvPr>
            <p:ph type="title"/>
          </p:nvPr>
        </p:nvSpPr>
        <p:spPr bwMode="auto">
          <a:xfrm>
            <a:off x="928688" y="212725"/>
            <a:ext cx="10353675" cy="37147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endParaRPr lang="en-US" sz="3000" cap="none" smtClean="0">
              <a:effectLst/>
            </a:endParaRPr>
          </a:p>
        </p:txBody>
      </p:sp>
      <p:pic>
        <p:nvPicPr>
          <p:cNvPr id="54274" name="Picture 7" descr="Bloody Footprint"/>
          <p:cNvPicPr>
            <a:picLocks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00125" y="968375"/>
            <a:ext cx="5670550" cy="5657850"/>
          </a:xfrm>
        </p:spPr>
      </p:pic>
      <p:pic>
        <p:nvPicPr>
          <p:cNvPr id="54275" name="Picture 8" descr="sand footprints"/>
          <p:cNvPicPr>
            <a:picLocks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331075" y="809625"/>
            <a:ext cx="3911600" cy="5802313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28725" y="657225"/>
            <a:ext cx="9734550" cy="285273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400" dirty="0" smtClean="0"/>
              <a:t>Forensic Podiatry</a:t>
            </a:r>
            <a:endParaRPr lang="en-US" sz="44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228725" y="3602038"/>
            <a:ext cx="9734550" cy="150018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3600" dirty="0" smtClean="0"/>
              <a:t>Case Study 1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10353675" cy="116363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Case Scenario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014413"/>
            <a:ext cx="10353675" cy="5553075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Suspect lived with his parents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 smtClean="0"/>
              <a:t>Suspect </a:t>
            </a:r>
            <a:r>
              <a:rPr lang="en-US" sz="2800" dirty="0"/>
              <a:t>had attended a rock concert that evening.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 smtClean="0"/>
              <a:t>On his return home, parents were found stabbed to death.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 smtClean="0"/>
              <a:t>Police became suspicious as suspect was martial arts “expert” skilled in </a:t>
            </a:r>
            <a:r>
              <a:rPr lang="en-US" sz="2800" dirty="0" err="1" smtClean="0"/>
              <a:t>Eskrima</a:t>
            </a:r>
            <a:r>
              <a:rPr lang="en-US" sz="2800" dirty="0" smtClean="0"/>
              <a:t> (Filipino Martial Arts that emphasize fighting with sticks, knives and other bladed weapons).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 err="1" smtClean="0"/>
              <a:t>Luminol</a:t>
            </a:r>
            <a:r>
              <a:rPr lang="en-US" sz="2800" dirty="0" smtClean="0"/>
              <a:t> stained footprint was found at the crime scene.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 smtClean="0"/>
              <a:t>Asked  to compare this footprint with suspect’s footprints</a:t>
            </a:r>
            <a:r>
              <a:rPr lang="en-US" sz="2400" dirty="0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022475"/>
            <a:ext cx="10353675" cy="132715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What process was followed??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4189413"/>
            <a:ext cx="10353675" cy="160178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What process was followed??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095500"/>
            <a:ext cx="10353675" cy="45212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 smtClean="0"/>
              <a:t>Foot prints obtained from suspect under various conditions barefoot/socked, walking/standing/running, hard surface/carpet.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 smtClean="0"/>
              <a:t>…………….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What process was followed??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095500"/>
            <a:ext cx="10353675" cy="45212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 smtClean="0"/>
              <a:t>Foot prints obtained from suspect under various conditions barefoot/socked, walking/standing/running, hard surface/carpet.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 smtClean="0"/>
              <a:t>Best quality footprints known foot prints compared with the best quality unknown footprints using the overlay and Gunn methods.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93675"/>
            <a:ext cx="10353675" cy="17145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24578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14400" y="193675"/>
            <a:ext cx="10353675" cy="6664325"/>
          </a:xfr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0"/>
            <a:ext cx="10353675" cy="76517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1600" b="0" cap="none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PERSONAL COLLECTION OF PROFESSOR WESLEY VERNON </a:t>
            </a:r>
          </a:p>
        </p:txBody>
      </p:sp>
      <p:pic>
        <p:nvPicPr>
          <p:cNvPr id="60418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593975" y="898525"/>
            <a:ext cx="6665913" cy="58023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How individual are human footprints?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095500"/>
            <a:ext cx="10353675" cy="45053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 smtClean="0"/>
              <a:t>Cassidy (1987)  -  Observed 1:90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 err="1" smtClean="0"/>
              <a:t>Bodziak</a:t>
            </a:r>
            <a:r>
              <a:rPr lang="en-US" sz="2400" dirty="0" smtClean="0"/>
              <a:t>  (2000)  - Distinguished 1:1000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 smtClean="0"/>
              <a:t>Freedman et al. (1945)  Observed 1:6,700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 smtClean="0"/>
              <a:t>Rossi et. al. (1983) – Observe 1:6,800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 smtClean="0"/>
              <a:t>Kennedy (2005)  - Distinguished 1:24,000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 smtClean="0"/>
              <a:t>Kennedy et. al. (2003)  - Statistically suggested 1:100million chance match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82575"/>
            <a:ext cx="10353675" cy="12795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Comparison of Unknown Footprint with Known Footprint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914400" y="1701800"/>
          <a:ext cx="10353675" cy="4603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8419"/>
                <a:gridCol w="2588419"/>
                <a:gridCol w="2588419"/>
                <a:gridCol w="2588419"/>
              </a:tblGrid>
              <a:tr h="843368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Measurement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KNOWN FOOTPRINT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UNKNOWN FOOTPRINT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+/- mm</a:t>
                      </a:r>
                      <a:endParaRPr lang="en-US" sz="2400" dirty="0"/>
                    </a:p>
                  </a:txBody>
                  <a:tcPr/>
                </a:tc>
              </a:tr>
              <a:tr h="587535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Heel to 1</a:t>
                      </a:r>
                      <a:r>
                        <a:rPr lang="en-US" sz="2400" baseline="30000" dirty="0" smtClean="0"/>
                        <a:t>st</a:t>
                      </a:r>
                      <a:r>
                        <a:rPr lang="en-US" sz="2400" dirty="0" smtClean="0"/>
                        <a:t> Toe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250mm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250mm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0mm</a:t>
                      </a:r>
                      <a:endParaRPr lang="en-US" sz="2400" dirty="0"/>
                    </a:p>
                  </a:txBody>
                  <a:tcPr/>
                </a:tc>
              </a:tr>
              <a:tr h="587535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Heel to 2</a:t>
                      </a:r>
                      <a:r>
                        <a:rPr lang="en-US" sz="2400" baseline="30000" dirty="0" smtClean="0"/>
                        <a:t>nd</a:t>
                      </a:r>
                      <a:r>
                        <a:rPr lang="en-US" sz="2400" dirty="0" smtClean="0"/>
                        <a:t> Toe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255mm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253mm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2mm</a:t>
                      </a:r>
                      <a:endParaRPr lang="en-US" sz="2400" dirty="0"/>
                    </a:p>
                  </a:txBody>
                  <a:tcPr/>
                </a:tc>
              </a:tr>
              <a:tr h="587535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Heel to 3</a:t>
                      </a:r>
                      <a:r>
                        <a:rPr lang="en-US" sz="2400" baseline="30000" dirty="0" smtClean="0"/>
                        <a:t>rd</a:t>
                      </a:r>
                      <a:r>
                        <a:rPr lang="en-US" sz="2400" dirty="0" smtClean="0"/>
                        <a:t> Toe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244mm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240mm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4mm</a:t>
                      </a:r>
                      <a:endParaRPr lang="en-US" sz="2400" dirty="0"/>
                    </a:p>
                  </a:txBody>
                  <a:tcPr/>
                </a:tc>
              </a:tr>
              <a:tr h="587535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Heel to 4</a:t>
                      </a:r>
                      <a:r>
                        <a:rPr lang="en-US" sz="2400" baseline="30000" dirty="0" smtClean="0"/>
                        <a:t>th</a:t>
                      </a:r>
                      <a:r>
                        <a:rPr lang="en-US" sz="2400" dirty="0" smtClean="0"/>
                        <a:t> Toe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233mm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232mm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1mm</a:t>
                      </a:r>
                      <a:endParaRPr lang="en-US" sz="2400" dirty="0"/>
                    </a:p>
                  </a:txBody>
                  <a:tcPr/>
                </a:tc>
              </a:tr>
              <a:tr h="587535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Heel to 5</a:t>
                      </a:r>
                      <a:r>
                        <a:rPr lang="en-US" sz="2400" baseline="30000" dirty="0" smtClean="0"/>
                        <a:t>th</a:t>
                      </a:r>
                      <a:r>
                        <a:rPr lang="en-US" sz="2400" dirty="0" smtClean="0"/>
                        <a:t> Toe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216mm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206mm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10mm</a:t>
                      </a:r>
                      <a:endParaRPr lang="en-US" sz="2400" dirty="0"/>
                    </a:p>
                  </a:txBody>
                  <a:tcPr/>
                </a:tc>
              </a:tr>
              <a:tr h="784774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Cross Ball Measurement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97mm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95mm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2mm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82575"/>
            <a:ext cx="10353675" cy="12795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Comparison of Unknown Footprint with Known Footprint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914400" y="1701800"/>
          <a:ext cx="10353675" cy="4603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8419"/>
                <a:gridCol w="487810"/>
                <a:gridCol w="7069167"/>
                <a:gridCol w="208280"/>
              </a:tblGrid>
              <a:tr h="843368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Measurement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</a:tr>
              <a:tr h="587535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</a:t>
                      </a:r>
                      <a:r>
                        <a:rPr lang="en-US" sz="2400" baseline="30000" dirty="0" smtClean="0"/>
                        <a:t>st</a:t>
                      </a:r>
                      <a:r>
                        <a:rPr lang="en-US" sz="2400" dirty="0" smtClean="0"/>
                        <a:t> Toe Position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Toe position, cross ball measurement, anterior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</a:tr>
              <a:tr h="587535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</a:t>
                      </a:r>
                      <a:r>
                        <a:rPr lang="en-US" sz="2400" baseline="30000" dirty="0" smtClean="0"/>
                        <a:t>nd</a:t>
                      </a:r>
                      <a:r>
                        <a:rPr lang="en-US" sz="2400" dirty="0" smtClean="0"/>
                        <a:t> Toe Position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ball area contour and general morphological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</a:tr>
              <a:tr h="587535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3</a:t>
                      </a:r>
                      <a:r>
                        <a:rPr lang="en-US" sz="2400" baseline="30000" dirty="0" smtClean="0"/>
                        <a:t>rd</a:t>
                      </a:r>
                      <a:r>
                        <a:rPr lang="en-US" sz="2400" dirty="0" smtClean="0"/>
                        <a:t> Toe Position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3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outline of foot very closely matched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</a:tr>
              <a:tr h="587535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4</a:t>
                      </a:r>
                      <a:r>
                        <a:rPr lang="en-US" sz="2400" baseline="30000" dirty="0" smtClean="0"/>
                        <a:t>th</a:t>
                      </a:r>
                      <a:r>
                        <a:rPr lang="en-US" sz="2400" dirty="0" smtClean="0"/>
                        <a:t> Toe Position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4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</a:tr>
              <a:tr h="587535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5</a:t>
                      </a:r>
                      <a:r>
                        <a:rPr lang="en-US" sz="2400" baseline="30000" dirty="0" smtClean="0"/>
                        <a:t>th</a:t>
                      </a:r>
                      <a:r>
                        <a:rPr lang="en-US" sz="2400" dirty="0" smtClean="0"/>
                        <a:t> Toe Position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5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                 (+/- 5mm)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</a:tr>
              <a:tr h="784774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Cross Ball Measurement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10353675" cy="192881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Length Measurements superimposed onto Questioned footprint </a:t>
            </a:r>
            <a:br>
              <a:rPr lang="en-US" dirty="0" smtClean="0"/>
            </a:br>
            <a:r>
              <a:rPr lang="en-US" sz="1600" dirty="0" smtClean="0"/>
              <a:t>from personal collection of Professor Wesley Vernon</a:t>
            </a:r>
            <a:endParaRPr lang="en-US" sz="1600" dirty="0"/>
          </a:p>
        </p:txBody>
      </p:sp>
      <p:pic>
        <p:nvPicPr>
          <p:cNvPr id="6451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527300" y="2528888"/>
            <a:ext cx="7148513" cy="3556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063" y="398463"/>
            <a:ext cx="10353675" cy="13874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Juxtaposed unknown/known</a:t>
            </a:r>
            <a:br>
              <a:rPr lang="en-US" dirty="0" smtClean="0"/>
            </a:br>
            <a:r>
              <a:rPr lang="en-US" sz="1600" dirty="0" smtClean="0"/>
              <a:t>personal collection of Professor Wesley Vernon</a:t>
            </a:r>
            <a:endParaRPr lang="en-US" sz="1600" dirty="0"/>
          </a:p>
        </p:txBody>
      </p:sp>
      <p:pic>
        <p:nvPicPr>
          <p:cNvPr id="65538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959100" y="2095500"/>
            <a:ext cx="6716713" cy="47625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 smtClean="0"/>
              <a:t>The close matching of the known footprints with the questioned footprint gave moderately strong support for the proposition that theses footprints were made by the same person.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0250" y="2255838"/>
            <a:ext cx="10353675" cy="13255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Verdict???????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10353675" cy="15462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life sentence FOR parent killer</a:t>
            </a:r>
            <a:endParaRPr lang="en-US" dirty="0"/>
          </a:p>
        </p:txBody>
      </p:sp>
      <p:pic>
        <p:nvPicPr>
          <p:cNvPr id="68610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840163" y="1935163"/>
            <a:ext cx="3990975" cy="47323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4"/>
          <p:cNvSpPr>
            <a:spLocks noGrp="1"/>
          </p:cNvSpPr>
          <p:nvPr>
            <p:ph type="title"/>
          </p:nvPr>
        </p:nvSpPr>
        <p:spPr bwMode="auto">
          <a:xfrm>
            <a:off x="741363" y="257175"/>
            <a:ext cx="10353675" cy="21272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endParaRPr lang="en-US" sz="3000" cap="none" smtClean="0">
              <a:effectLst/>
            </a:endParaRPr>
          </a:p>
        </p:txBody>
      </p:sp>
      <p:pic>
        <p:nvPicPr>
          <p:cNvPr id="69634" name="Picture 6" descr="Evidential Value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79725" y="0"/>
            <a:ext cx="6513513" cy="6858000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93675"/>
            <a:ext cx="10353675" cy="28892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25602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14400" y="193675"/>
            <a:ext cx="10353675" cy="6664325"/>
          </a:xfr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/>
          <p:cNvSpPr>
            <a:spLocks noGrp="1"/>
          </p:cNvSpPr>
          <p:nvPr>
            <p:ph type="title"/>
          </p:nvPr>
        </p:nvSpPr>
        <p:spPr bwMode="auto">
          <a:xfrm>
            <a:off x="939800" y="212725"/>
            <a:ext cx="10353675" cy="9017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cap="none" smtClean="0">
                <a:effectLst/>
              </a:rPr>
              <a:t>How do we show evidential value?</a:t>
            </a:r>
          </a:p>
        </p:txBody>
      </p:sp>
      <p:sp>
        <p:nvSpPr>
          <p:cNvPr id="70658" name="Rectangle 3"/>
          <p:cNvSpPr>
            <a:spLocks noGrp="1"/>
          </p:cNvSpPr>
          <p:nvPr>
            <p:ph type="body" idx="1"/>
          </p:nvPr>
        </p:nvSpPr>
        <p:spPr bwMode="auto">
          <a:xfrm>
            <a:off x="914400" y="1446213"/>
            <a:ext cx="10353675" cy="4344987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2800" smtClean="0">
                <a:effectLst/>
              </a:rPr>
              <a:t>Evaluate class versus Unique characteristics.</a:t>
            </a:r>
          </a:p>
          <a:p>
            <a:r>
              <a:rPr lang="en-US" sz="2800" smtClean="0">
                <a:effectLst/>
              </a:rPr>
              <a:t>Currently there is no forensic podiatry evidence demonstrated at the unique level.</a:t>
            </a:r>
          </a:p>
          <a:p>
            <a:r>
              <a:rPr lang="en-US" sz="2800" smtClean="0">
                <a:effectLst/>
              </a:rPr>
              <a:t>There are various strength scales in use.</a:t>
            </a:r>
          </a:p>
          <a:p>
            <a:r>
              <a:rPr lang="en-US" sz="2800" smtClean="0">
                <a:effectLst/>
              </a:rPr>
              <a:t>(possible, likely, most likely, identification)</a:t>
            </a:r>
          </a:p>
          <a:p>
            <a:endParaRPr lang="en-US" sz="2800" smtClean="0">
              <a:effectLst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/>
          <p:cNvSpPr>
            <a:spLocks noGrp="1"/>
          </p:cNvSpPr>
          <p:nvPr>
            <p:ph type="title"/>
          </p:nvPr>
        </p:nvSpPr>
        <p:spPr bwMode="auto">
          <a:xfrm>
            <a:off x="874713" y="0"/>
            <a:ext cx="10353675" cy="1325563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cap="none" smtClean="0">
                <a:effectLst/>
              </a:rPr>
              <a:t>Use of Likelihood Ratios and evaluative opinion</a:t>
            </a:r>
          </a:p>
        </p:txBody>
      </p:sp>
      <p:sp>
        <p:nvSpPr>
          <p:cNvPr id="71682" name="Rectangle 3"/>
          <p:cNvSpPr>
            <a:spLocks noGrp="1"/>
          </p:cNvSpPr>
          <p:nvPr>
            <p:ph type="body" idx="1"/>
          </p:nvPr>
        </p:nvSpPr>
        <p:spPr bwMode="auto">
          <a:xfrm>
            <a:off x="887413" y="1366838"/>
            <a:ext cx="10353675" cy="5195887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2800" smtClean="0">
                <a:effectLst/>
              </a:rPr>
              <a:t>A likelihood ratio [LR] is a method to compare the probability of two things by simply dividing one by the other. </a:t>
            </a:r>
          </a:p>
          <a:p>
            <a:r>
              <a:rPr lang="en-US" sz="2800" i="1" smtClean="0">
                <a:effectLst/>
              </a:rPr>
              <a:t>A horse is 10-1 and another is 50-1, then the LR is 5 (50/10) that the former will win over the latter and 0.2 (10/50) that the latter will win over the former.</a:t>
            </a:r>
          </a:p>
          <a:p>
            <a:r>
              <a:rPr lang="en-US" sz="2800" smtClean="0">
                <a:effectLst/>
              </a:rPr>
              <a:t>A LR greater than 1(&gt;1) favors the numerator, a LR less than 1 (&lt;1) favors the denominator.</a:t>
            </a:r>
          </a:p>
          <a:p>
            <a:endParaRPr lang="en-US" sz="2800" i="1" smtClean="0">
              <a:effectLst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/>
          <p:cNvSpPr>
            <a:spLocks noGrp="1"/>
          </p:cNvSpPr>
          <p:nvPr>
            <p:ph type="title"/>
          </p:nvPr>
        </p:nvSpPr>
        <p:spPr bwMode="auto">
          <a:xfrm>
            <a:off x="874713" y="0"/>
            <a:ext cx="10353675" cy="1325563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cap="none" smtClean="0">
                <a:effectLst/>
              </a:rPr>
              <a:t>Use of Likelihood Ratios and evaluative opinion</a:t>
            </a:r>
          </a:p>
        </p:txBody>
      </p:sp>
      <p:sp>
        <p:nvSpPr>
          <p:cNvPr id="72706" name="Rectangle 3"/>
          <p:cNvSpPr>
            <a:spLocks noGrp="1"/>
          </p:cNvSpPr>
          <p:nvPr>
            <p:ph type="body" idx="1"/>
          </p:nvPr>
        </p:nvSpPr>
        <p:spPr bwMode="auto">
          <a:xfrm>
            <a:off x="887413" y="1366838"/>
            <a:ext cx="10353675" cy="5195887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2800" smtClean="0">
                <a:effectLst/>
              </a:rPr>
              <a:t>It is a means of measuring how much more likely one thing is compared to another.</a:t>
            </a:r>
          </a:p>
          <a:p>
            <a:r>
              <a:rPr lang="en-US" sz="2800" smtClean="0">
                <a:effectLst/>
              </a:rPr>
              <a:t>The use of LR in evaluation of forensic evidence has been promoted by some statisticians and scientists especially in the UK.</a:t>
            </a:r>
          </a:p>
          <a:p>
            <a:r>
              <a:rPr lang="en-US" sz="2800" smtClean="0">
                <a:effectLst/>
              </a:rPr>
              <a:t>“It is fair and balanced, comparing the probability of the evidence given by the prosecution narrative with the probability of the evidence given the defense narrative.”</a:t>
            </a:r>
          </a:p>
          <a:p>
            <a:endParaRPr lang="en-US" sz="2800" i="1" smtClean="0">
              <a:effectLst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4"/>
          <p:cNvSpPr>
            <a:spLocks noGrp="1"/>
          </p:cNvSpPr>
          <p:nvPr>
            <p:ph type="title"/>
          </p:nvPr>
        </p:nvSpPr>
        <p:spPr bwMode="auto">
          <a:xfrm>
            <a:off x="981075" y="371475"/>
            <a:ext cx="10353675" cy="2794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endParaRPr lang="en-US" sz="3000" cap="none" smtClean="0">
              <a:effectLst/>
            </a:endParaRPr>
          </a:p>
        </p:txBody>
      </p:sp>
      <p:pic>
        <p:nvPicPr>
          <p:cNvPr id="73730" name="Picture 6" descr="Table of Convention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4"/>
          <p:cNvSpPr>
            <a:spLocks noGrp="1"/>
          </p:cNvSpPr>
          <p:nvPr>
            <p:ph type="title"/>
          </p:nvPr>
        </p:nvSpPr>
        <p:spPr bwMode="auto">
          <a:xfrm>
            <a:off x="608013" y="158750"/>
            <a:ext cx="6192837" cy="79692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cap="none" smtClean="0">
                <a:effectLst/>
              </a:rPr>
              <a:t>Likelihood Ratios</a:t>
            </a:r>
          </a:p>
        </p:txBody>
      </p:sp>
      <p:sp>
        <p:nvSpPr>
          <p:cNvPr id="74754" name="Rectangle 5"/>
          <p:cNvSpPr>
            <a:spLocks noGrp="1"/>
          </p:cNvSpPr>
          <p:nvPr>
            <p:ph sz="half" idx="1"/>
          </p:nvPr>
        </p:nvSpPr>
        <p:spPr bwMode="auto">
          <a:xfrm>
            <a:off x="914400" y="1314450"/>
            <a:ext cx="5100638" cy="5273675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2800" smtClean="0">
                <a:effectLst/>
              </a:rPr>
              <a:t>Suppose foot size 267mm.</a:t>
            </a:r>
          </a:p>
          <a:p>
            <a:r>
              <a:rPr lang="en-US" sz="2800" smtClean="0">
                <a:effectLst/>
              </a:rPr>
              <a:t>That would require a size 9 UK shoe, or size 9.5 US shoe.</a:t>
            </a:r>
          </a:p>
          <a:p>
            <a:r>
              <a:rPr lang="en-US" sz="2800" smtClean="0">
                <a:effectLst/>
              </a:rPr>
              <a:t>Data suggests approximately 14% (</a:t>
            </a:r>
            <a:r>
              <a:rPr lang="en-US" sz="2800" b="1" u="sng" smtClean="0">
                <a:effectLst/>
              </a:rPr>
              <a:t>1/7</a:t>
            </a:r>
            <a:r>
              <a:rPr lang="en-US" sz="2800" smtClean="0">
                <a:effectLst/>
              </a:rPr>
              <a:t>) of the adult UK male population requires a true size 9 UK shoe.</a:t>
            </a:r>
          </a:p>
        </p:txBody>
      </p:sp>
      <p:pic>
        <p:nvPicPr>
          <p:cNvPr id="74755" name="Picture 7" descr="whole foot"/>
          <p:cNvPicPr>
            <a:picLocks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259638" y="769938"/>
            <a:ext cx="4932362" cy="6088062"/>
          </a:xfr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/>
          <p:cNvSpPr>
            <a:spLocks noGrp="1"/>
          </p:cNvSpPr>
          <p:nvPr>
            <p:ph type="title"/>
          </p:nvPr>
        </p:nvSpPr>
        <p:spPr bwMode="auto">
          <a:xfrm>
            <a:off x="608013" y="158750"/>
            <a:ext cx="6192837" cy="79692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cap="none" smtClean="0">
                <a:effectLst/>
              </a:rPr>
              <a:t>Likelihood Ratios</a:t>
            </a:r>
          </a:p>
        </p:txBody>
      </p:sp>
      <p:sp>
        <p:nvSpPr>
          <p:cNvPr id="75778" name="Rectangle 3"/>
          <p:cNvSpPr>
            <a:spLocks noGrp="1"/>
          </p:cNvSpPr>
          <p:nvPr>
            <p:ph sz="half" idx="1"/>
          </p:nvPr>
        </p:nvSpPr>
        <p:spPr bwMode="auto">
          <a:xfrm>
            <a:off x="914400" y="1314450"/>
            <a:ext cx="5100638" cy="5273675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2800" smtClean="0">
                <a:effectLst/>
              </a:rPr>
              <a:t>The ball width/foot length ratio of the footprints of 34.4 places the individual in the category in which 3.7% (</a:t>
            </a:r>
            <a:r>
              <a:rPr lang="en-US" sz="2800" b="1" u="sng" smtClean="0">
                <a:effectLst/>
              </a:rPr>
              <a:t>1/27</a:t>
            </a:r>
            <a:r>
              <a:rPr lang="en-US" sz="2800" smtClean="0">
                <a:effectLst/>
              </a:rPr>
              <a:t>) of the adult male population resides. </a:t>
            </a:r>
          </a:p>
        </p:txBody>
      </p:sp>
      <p:pic>
        <p:nvPicPr>
          <p:cNvPr id="75779" name="Picture 4" descr="whole foot"/>
          <p:cNvPicPr>
            <a:picLocks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259638" y="769938"/>
            <a:ext cx="4932362" cy="6088062"/>
          </a:xfr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/>
          <p:cNvSpPr>
            <a:spLocks noGrp="1"/>
          </p:cNvSpPr>
          <p:nvPr>
            <p:ph type="title"/>
          </p:nvPr>
        </p:nvSpPr>
        <p:spPr bwMode="auto">
          <a:xfrm>
            <a:off x="608013" y="158750"/>
            <a:ext cx="6192837" cy="79692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cap="none" smtClean="0">
                <a:effectLst/>
              </a:rPr>
              <a:t>Likelihood Ratios</a:t>
            </a:r>
          </a:p>
        </p:txBody>
      </p:sp>
      <p:sp>
        <p:nvSpPr>
          <p:cNvPr id="76802" name="Rectangle 3"/>
          <p:cNvSpPr>
            <a:spLocks noGrp="1"/>
          </p:cNvSpPr>
          <p:nvPr>
            <p:ph sz="half" idx="1"/>
          </p:nvPr>
        </p:nvSpPr>
        <p:spPr bwMode="auto">
          <a:xfrm>
            <a:off x="384175" y="1314450"/>
            <a:ext cx="5340350" cy="5273675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2800" smtClean="0">
                <a:effectLst/>
              </a:rPr>
              <a:t>The toe position/formula of the person who made this footprint shows a definite Greek ideal which 11%  (</a:t>
            </a:r>
            <a:r>
              <a:rPr lang="en-US" sz="2800" b="1" u="sng" smtClean="0">
                <a:effectLst/>
              </a:rPr>
              <a:t>1/9</a:t>
            </a:r>
            <a:r>
              <a:rPr lang="en-US" sz="2800" smtClean="0">
                <a:effectLst/>
              </a:rPr>
              <a:t>) of the population are believed to exhibit.</a:t>
            </a:r>
          </a:p>
        </p:txBody>
      </p:sp>
      <p:pic>
        <p:nvPicPr>
          <p:cNvPr id="76803" name="Picture 6" descr="Greek Toe"/>
          <p:cNvPicPr>
            <a:picLocks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899150" y="1114425"/>
            <a:ext cx="6292850" cy="5743575"/>
          </a:xfr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/>
          <p:cNvSpPr>
            <a:spLocks noGrp="1"/>
          </p:cNvSpPr>
          <p:nvPr>
            <p:ph type="title"/>
          </p:nvPr>
        </p:nvSpPr>
        <p:spPr bwMode="auto">
          <a:xfrm>
            <a:off x="887413" y="212725"/>
            <a:ext cx="10353675" cy="795338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cap="none" smtClean="0">
                <a:effectLst/>
              </a:rPr>
              <a:t>Use of Likelihood Ratios</a:t>
            </a:r>
          </a:p>
        </p:txBody>
      </p:sp>
      <p:sp>
        <p:nvSpPr>
          <p:cNvPr id="77826" name="Rectangle 7"/>
          <p:cNvSpPr>
            <a:spLocks noGrp="1"/>
          </p:cNvSpPr>
          <p:nvPr>
            <p:ph type="body" idx="1"/>
          </p:nvPr>
        </p:nvSpPr>
        <p:spPr bwMode="auto">
          <a:xfrm>
            <a:off x="914400" y="1325563"/>
            <a:ext cx="10353675" cy="5327650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2800" smtClean="0">
                <a:effectLst/>
              </a:rPr>
              <a:t>Multiply these factors together– </a:t>
            </a:r>
            <a:r>
              <a:rPr lang="en-US" sz="2800" b="1" u="sng" smtClean="0">
                <a:effectLst/>
              </a:rPr>
              <a:t>1/7</a:t>
            </a:r>
            <a:r>
              <a:rPr lang="en-US" sz="2800" smtClean="0">
                <a:effectLst/>
              </a:rPr>
              <a:t> x </a:t>
            </a:r>
            <a:r>
              <a:rPr lang="en-US" sz="2800" b="1" u="sng" smtClean="0">
                <a:effectLst/>
              </a:rPr>
              <a:t>1/27</a:t>
            </a:r>
            <a:r>
              <a:rPr lang="en-US" sz="2800" smtClean="0">
                <a:effectLst/>
              </a:rPr>
              <a:t> x </a:t>
            </a:r>
            <a:r>
              <a:rPr lang="en-US" sz="2800" b="1" u="sng" smtClean="0">
                <a:effectLst/>
              </a:rPr>
              <a:t>1/9</a:t>
            </a:r>
            <a:r>
              <a:rPr lang="en-US" sz="2800" smtClean="0">
                <a:effectLst/>
              </a:rPr>
              <a:t> = </a:t>
            </a:r>
            <a:r>
              <a:rPr lang="en-US" sz="2800" b="1" i="1" u="sng" smtClean="0">
                <a:effectLst/>
              </a:rPr>
              <a:t>1/1701. </a:t>
            </a:r>
            <a:r>
              <a:rPr lang="en-US" sz="2800" smtClean="0">
                <a:effectLst/>
              </a:rPr>
              <a:t>This is the likelihood of finding these same features in another.</a:t>
            </a:r>
          </a:p>
          <a:p>
            <a:r>
              <a:rPr lang="en-US" sz="2800" smtClean="0">
                <a:effectLst/>
              </a:rPr>
              <a:t>Then consider the features that would suggest a mismatch or alternative hypothesis– in this case none are apparent = </a:t>
            </a:r>
            <a:r>
              <a:rPr lang="en-US" sz="2800" b="1" i="1" u="sng" smtClean="0">
                <a:effectLst/>
              </a:rPr>
              <a:t>1/1</a:t>
            </a:r>
            <a:r>
              <a:rPr lang="en-US" sz="2800" smtClean="0">
                <a:effectLst/>
              </a:rPr>
              <a:t>.</a:t>
            </a:r>
          </a:p>
          <a:p>
            <a:r>
              <a:rPr lang="en-US" sz="2800" smtClean="0">
                <a:effectLst/>
              </a:rPr>
              <a:t>Divide the likelihood of a match </a:t>
            </a:r>
            <a:r>
              <a:rPr lang="en-US" sz="2800" b="1" smtClean="0">
                <a:effectLst/>
              </a:rPr>
              <a:t>1/1701</a:t>
            </a:r>
            <a:r>
              <a:rPr lang="en-US" sz="2800" smtClean="0">
                <a:effectLst/>
              </a:rPr>
              <a:t> by the likelihood of a mismatch </a:t>
            </a:r>
            <a:r>
              <a:rPr lang="en-US" sz="2800" b="1" smtClean="0">
                <a:effectLst/>
              </a:rPr>
              <a:t>1/1</a:t>
            </a:r>
            <a:r>
              <a:rPr lang="en-US" sz="2800" smtClean="0">
                <a:effectLst/>
              </a:rPr>
              <a:t> to give a likelihood ratio [L/R] of </a:t>
            </a:r>
            <a:r>
              <a:rPr lang="en-US" sz="2800" b="1" u="sng" smtClean="0">
                <a:effectLst/>
              </a:rPr>
              <a:t>1701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4"/>
          <p:cNvSpPr>
            <a:spLocks noGrp="1"/>
          </p:cNvSpPr>
          <p:nvPr>
            <p:ph type="title"/>
          </p:nvPr>
        </p:nvSpPr>
        <p:spPr bwMode="auto">
          <a:xfrm>
            <a:off x="939800" y="238125"/>
            <a:ext cx="10353675" cy="74295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cap="none" smtClean="0">
                <a:effectLst/>
              </a:rPr>
              <a:t>Use of Likelihood Ratios</a:t>
            </a:r>
          </a:p>
        </p:txBody>
      </p:sp>
      <p:pic>
        <p:nvPicPr>
          <p:cNvPr id="78850" name="Picture 3" descr="Table of Convention"/>
          <p:cNvPicPr>
            <a:picLocks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679575"/>
            <a:ext cx="6902450" cy="4978400"/>
          </a:xfrm>
        </p:spPr>
      </p:pic>
      <p:sp>
        <p:nvSpPr>
          <p:cNvPr id="78851" name="Rectangle 5"/>
          <p:cNvSpPr>
            <a:spLocks noGrp="1"/>
          </p:cNvSpPr>
          <p:nvPr>
            <p:ph sz="half" idx="2"/>
          </p:nvPr>
        </p:nvSpPr>
        <p:spPr bwMode="auto">
          <a:xfrm>
            <a:off x="6961188" y="1260475"/>
            <a:ext cx="5230812" cy="5430838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2800" smtClean="0">
                <a:effectLst/>
              </a:rPr>
              <a:t>On the table, this example shows strong support for the proposition that the footprints were produced by the same individual.</a:t>
            </a:r>
          </a:p>
          <a:p>
            <a:r>
              <a:rPr lang="en-US" sz="2800" smtClean="0">
                <a:effectLst/>
              </a:rPr>
              <a:t>L/R of 1701 falls in the line of 1000 to 10000.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/>
          <p:cNvSpPr>
            <a:spLocks noGrp="1"/>
          </p:cNvSpPr>
          <p:nvPr>
            <p:ph type="title"/>
          </p:nvPr>
        </p:nvSpPr>
        <p:spPr bwMode="auto">
          <a:xfrm>
            <a:off x="914400" y="609600"/>
            <a:ext cx="10353675" cy="357188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endParaRPr lang="en-US" sz="3000" cap="none" smtClean="0">
              <a:effectLst/>
            </a:endParaRPr>
          </a:p>
        </p:txBody>
      </p:sp>
      <p:sp>
        <p:nvSpPr>
          <p:cNvPr id="79874" name="Rectangle 3"/>
          <p:cNvSpPr>
            <a:spLocks noGrp="1"/>
          </p:cNvSpPr>
          <p:nvPr>
            <p:ph type="body" idx="1"/>
          </p:nvPr>
        </p:nvSpPr>
        <p:spPr bwMode="auto">
          <a:xfrm>
            <a:off x="901700" y="1168400"/>
            <a:ext cx="10353675" cy="5689600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3200" smtClean="0">
                <a:effectLst/>
              </a:rPr>
              <a:t>Basis for judgment has to rely on a sufficiently large database.</a:t>
            </a:r>
          </a:p>
          <a:p>
            <a:r>
              <a:rPr lang="en-US" sz="3200" smtClean="0">
                <a:effectLst/>
              </a:rPr>
              <a:t>Must disclose statistical analysis used in reaching expert opinion      </a:t>
            </a:r>
          </a:p>
          <a:p>
            <a:r>
              <a:rPr lang="en-US" sz="3200" smtClean="0">
                <a:effectLst/>
              </a:rPr>
              <a:t>……..and not</a:t>
            </a:r>
          </a:p>
          <a:p>
            <a:r>
              <a:rPr lang="en-US" sz="3200" smtClean="0">
                <a:effectLst/>
              </a:rPr>
              <a:t>“just my gut feeling”, </a:t>
            </a:r>
          </a:p>
          <a:p>
            <a:r>
              <a:rPr lang="en-US" sz="3200" smtClean="0">
                <a:effectLst/>
              </a:rPr>
              <a:t>“my years of experience”.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10353675" cy="62071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26626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14400" y="215900"/>
            <a:ext cx="10353675" cy="6642100"/>
          </a:xfr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/>
          <p:cNvSpPr>
            <a:spLocks noGrp="1"/>
          </p:cNvSpPr>
          <p:nvPr>
            <p:ph type="title"/>
          </p:nvPr>
        </p:nvSpPr>
        <p:spPr bwMode="auto">
          <a:xfrm>
            <a:off x="914400" y="1985963"/>
            <a:ext cx="10353675" cy="11684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z="4000" cap="none" smtClean="0">
                <a:effectLst/>
              </a:rPr>
              <a:t>FORENSIC PODIATRY</a:t>
            </a:r>
          </a:p>
        </p:txBody>
      </p:sp>
      <p:sp>
        <p:nvSpPr>
          <p:cNvPr id="80898" name="Rectangle 3"/>
          <p:cNvSpPr>
            <a:spLocks noGrp="1"/>
          </p:cNvSpPr>
          <p:nvPr>
            <p:ph type="body" idx="1"/>
          </p:nvPr>
        </p:nvSpPr>
        <p:spPr bwMode="auto">
          <a:xfrm>
            <a:off x="1008063" y="3009900"/>
            <a:ext cx="10353675" cy="1138238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ffectLst/>
              </a:rPr>
              <a:t>                                                       </a:t>
            </a:r>
            <a:r>
              <a:rPr lang="en-US" sz="3600" b="1" smtClean="0">
                <a:effectLst/>
              </a:rPr>
              <a:t>Case Study 2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cap="none" smtClean="0">
                <a:effectLst/>
              </a:rPr>
              <a:t>CASE SCENARIO #2</a:t>
            </a:r>
          </a:p>
        </p:txBody>
      </p:sp>
      <p:sp>
        <p:nvSpPr>
          <p:cNvPr id="81922" name="Rectangle 3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2800" smtClean="0">
                <a:effectLst/>
              </a:rPr>
              <a:t>A motel room unit #4 in a twelve-room motel.</a:t>
            </a:r>
          </a:p>
          <a:p>
            <a:r>
              <a:rPr lang="en-US" sz="2800" smtClean="0">
                <a:effectLst/>
              </a:rPr>
              <a:t>Unit #4 is a single room with a small bathroom</a:t>
            </a:r>
          </a:p>
          <a:p>
            <a:r>
              <a:rPr lang="en-US" sz="2800" smtClean="0">
                <a:effectLst/>
              </a:rPr>
              <a:t>The room is divided into a kitchen area (vinyl floor) and a living area (carpeted floor)</a:t>
            </a:r>
          </a:p>
          <a:p>
            <a:r>
              <a:rPr lang="en-US" sz="2800" smtClean="0">
                <a:effectLst/>
              </a:rPr>
              <a:t>Various stains and stain patterns in the crime scene assumed to be blood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cap="none" smtClean="0">
                <a:effectLst/>
              </a:rPr>
              <a:t>CASE SCENARIO #2</a:t>
            </a:r>
          </a:p>
        </p:txBody>
      </p:sp>
      <p:sp>
        <p:nvSpPr>
          <p:cNvPr id="82946" name="Rectangle 3"/>
          <p:cNvSpPr>
            <a:spLocks noGrp="1"/>
          </p:cNvSpPr>
          <p:nvPr>
            <p:ph type="body" idx="1"/>
          </p:nvPr>
        </p:nvSpPr>
        <p:spPr bwMode="auto">
          <a:xfrm>
            <a:off x="914400" y="2095500"/>
            <a:ext cx="10353675" cy="4292600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2800" smtClean="0">
                <a:effectLst/>
              </a:rPr>
              <a:t>Body of deceased was fully clothed (blue bib-overalls, a long sleeve red sweat shirt and hiking boots) lying on his back near the center of living room area.</a:t>
            </a:r>
          </a:p>
          <a:p>
            <a:r>
              <a:rPr lang="en-US" sz="2800" smtClean="0">
                <a:effectLst/>
              </a:rPr>
              <a:t>There were apparent injuries to victim’s face and head with blood present on his face, head and right hand.</a:t>
            </a:r>
          </a:p>
          <a:p>
            <a:r>
              <a:rPr lang="en-US" sz="2800" smtClean="0">
                <a:effectLst/>
              </a:rPr>
              <a:t>A pet bed was located near the victim’s head; the underside appeared to be covered in blood.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/>
          <p:cNvSpPr>
            <a:spLocks noGrp="1"/>
          </p:cNvSpPr>
          <p:nvPr>
            <p:ph type="title"/>
          </p:nvPr>
        </p:nvSpPr>
        <p:spPr bwMode="auto">
          <a:xfrm>
            <a:off x="968375" y="0"/>
            <a:ext cx="10353675" cy="106045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cap="none" smtClean="0">
                <a:effectLst/>
              </a:rPr>
              <a:t>CASE SCENARIO #2</a:t>
            </a:r>
          </a:p>
        </p:txBody>
      </p:sp>
      <p:sp>
        <p:nvSpPr>
          <p:cNvPr id="83970" name="Rectangle 3"/>
          <p:cNvSpPr>
            <a:spLocks noGrp="1"/>
          </p:cNvSpPr>
          <p:nvPr>
            <p:ph type="body" sz="half" idx="1"/>
          </p:nvPr>
        </p:nvSpPr>
        <p:spPr bwMode="auto">
          <a:xfrm>
            <a:off x="914400" y="1352550"/>
            <a:ext cx="6108700" cy="5075238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2800" smtClean="0">
                <a:effectLst/>
              </a:rPr>
              <a:t>Small bloodstains were located on items surrounding the victim’s body</a:t>
            </a:r>
          </a:p>
          <a:p>
            <a:r>
              <a:rPr lang="en-US" sz="2800" smtClean="0">
                <a:effectLst/>
              </a:rPr>
              <a:t>Fragments of apparent bloody footprints were visible on the kitchen and bathroom floors as well as the edges of the carpeting</a:t>
            </a:r>
          </a:p>
        </p:txBody>
      </p:sp>
      <p:pic>
        <p:nvPicPr>
          <p:cNvPr id="83971" name="Picture 5" descr="Footprint in rug1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535863" y="1220788"/>
            <a:ext cx="4097337" cy="2646362"/>
          </a:xfrm>
        </p:spPr>
      </p:pic>
      <p:pic>
        <p:nvPicPr>
          <p:cNvPr id="83972" name="Picture 7" descr="footprint in vinyl1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535863" y="4019550"/>
            <a:ext cx="4071937" cy="2608263"/>
          </a:xfr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cap="none" smtClean="0">
                <a:effectLst/>
              </a:rPr>
              <a:t>CASE SCENARIO #2</a:t>
            </a:r>
          </a:p>
        </p:txBody>
      </p:sp>
      <p:sp>
        <p:nvSpPr>
          <p:cNvPr id="84994" name="Rectangle 3"/>
          <p:cNvSpPr>
            <a:spLocks noGrp="1"/>
          </p:cNvSpPr>
          <p:nvPr>
            <p:ph type="body" sz="half" idx="1"/>
          </p:nvPr>
        </p:nvSpPr>
        <p:spPr bwMode="auto">
          <a:xfrm>
            <a:off x="914400" y="2095500"/>
            <a:ext cx="5100638" cy="4330700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z="2400" smtClean="0">
              <a:effectLst/>
            </a:endParaRPr>
          </a:p>
          <a:p>
            <a:r>
              <a:rPr lang="en-US" sz="2800" smtClean="0">
                <a:effectLst/>
              </a:rPr>
              <a:t>Chemical testing was used to search for latent blood resulting in revealing impressions consistent with bloody footprints.</a:t>
            </a:r>
          </a:p>
        </p:txBody>
      </p:sp>
      <p:pic>
        <p:nvPicPr>
          <p:cNvPr id="84995" name="Picture 5" descr="Footprint in rug2"/>
          <p:cNvPicPr>
            <a:picLocks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253163" y="2095500"/>
            <a:ext cx="5938837" cy="4449763"/>
          </a:xfr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Grp="1"/>
          </p:cNvSpPr>
          <p:nvPr>
            <p:ph type="title"/>
          </p:nvPr>
        </p:nvSpPr>
        <p:spPr bwMode="auto">
          <a:xfrm>
            <a:off x="887413" y="423863"/>
            <a:ext cx="10353675" cy="9144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cap="none" smtClean="0">
                <a:effectLst/>
              </a:rPr>
              <a:t>CASE SCENARIO #2</a:t>
            </a:r>
          </a:p>
        </p:txBody>
      </p:sp>
      <p:sp>
        <p:nvSpPr>
          <p:cNvPr id="86018" name="Rectangle 3"/>
          <p:cNvSpPr>
            <a:spLocks noGrp="1"/>
          </p:cNvSpPr>
          <p:nvPr>
            <p:ph type="body" idx="1"/>
          </p:nvPr>
        </p:nvSpPr>
        <p:spPr bwMode="auto">
          <a:xfrm>
            <a:off x="927100" y="1730375"/>
            <a:ext cx="10353675" cy="4597400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2800" smtClean="0">
                <a:effectLst/>
              </a:rPr>
              <a:t>Crime scene team left but later called back on a tip to process another unit at the motel.</a:t>
            </a:r>
          </a:p>
          <a:p>
            <a:r>
              <a:rPr lang="en-US" sz="2800" smtClean="0">
                <a:effectLst/>
              </a:rPr>
              <a:t>A resident of another unit had heard loud arguing between deceased and another individual residing in unit #3.</a:t>
            </a:r>
          </a:p>
          <a:p>
            <a:r>
              <a:rPr lang="en-US" sz="2800" smtClean="0">
                <a:effectLst/>
              </a:rPr>
              <a:t>Individual from unit #3 admitted that he and the deceased were drinking alcohol in Unit #4 but then he left after receiving a phone call.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887413" y="423863"/>
            <a:ext cx="10353675" cy="914400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cap="none" smtClean="0">
                <a:effectLst/>
              </a:rPr>
              <a:t>CASE SCENARIO #2</a:t>
            </a:r>
          </a:p>
        </p:txBody>
      </p:sp>
      <p:sp>
        <p:nvSpPr>
          <p:cNvPr id="87042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927100" y="1730375"/>
            <a:ext cx="10353675" cy="45974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2800" smtClean="0">
                <a:effectLst/>
              </a:rPr>
              <a:t>Unit #3 floor plan was similar to unit #4</a:t>
            </a:r>
          </a:p>
          <a:p>
            <a:r>
              <a:rPr lang="en-US" sz="2800" smtClean="0">
                <a:effectLst/>
              </a:rPr>
              <a:t>No items within unit #3 exhibited physical characteristics of blood.</a:t>
            </a:r>
          </a:p>
          <a:p>
            <a:r>
              <a:rPr lang="en-US" sz="2800" smtClean="0">
                <a:effectLst/>
              </a:rPr>
              <a:t>Individual from Unit #3 had a contusion on his foot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2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cap="none" smtClean="0">
                <a:effectLst/>
              </a:rPr>
              <a:t>CASE SCENARIO #2</a:t>
            </a:r>
          </a:p>
        </p:txBody>
      </p:sp>
      <p:sp>
        <p:nvSpPr>
          <p:cNvPr id="88066" name="Rectangle 3"/>
          <p:cNvSpPr>
            <a:spLocks noGrp="1"/>
          </p:cNvSpPr>
          <p:nvPr>
            <p:ph type="body" sz="half" idx="1"/>
          </p:nvPr>
        </p:nvSpPr>
        <p:spPr bwMode="auto">
          <a:xfrm>
            <a:off x="914400" y="2095500"/>
            <a:ext cx="5100638" cy="4518025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2800" smtClean="0">
                <a:effectLst/>
              </a:rPr>
              <a:t>After chemical testing for latent prints, impressions were found consistent with apparent bloody footprints.</a:t>
            </a:r>
          </a:p>
        </p:txBody>
      </p:sp>
      <p:pic>
        <p:nvPicPr>
          <p:cNvPr id="88067" name="Picture 5" descr="Footprint in vinyl2"/>
          <p:cNvPicPr>
            <a:picLocks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253163" y="2320925"/>
            <a:ext cx="5365750" cy="4040188"/>
          </a:xfr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887413" y="423863"/>
            <a:ext cx="10353675" cy="914400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cap="none" smtClean="0">
                <a:effectLst/>
              </a:rPr>
              <a:t>CASE SCENARIO #2</a:t>
            </a:r>
          </a:p>
        </p:txBody>
      </p:sp>
      <p:sp>
        <p:nvSpPr>
          <p:cNvPr id="89090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927100" y="1730375"/>
            <a:ext cx="10353675" cy="45974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10000"/>
              </a:lnSpc>
            </a:pPr>
            <a:r>
              <a:rPr lang="en-US" sz="2800" smtClean="0">
                <a:effectLst/>
              </a:rPr>
              <a:t>The shape and manner of the footprints in unit #4 lead CS Examiners to believe that an unknown person walked through the blood deposits without shoes.</a:t>
            </a:r>
          </a:p>
          <a:p>
            <a:pPr>
              <a:lnSpc>
                <a:spcPct val="110000"/>
              </a:lnSpc>
            </a:pPr>
            <a:r>
              <a:rPr lang="en-US" sz="2800" smtClean="0">
                <a:effectLst/>
              </a:rPr>
              <a:t>They believed the person who walked through the blood without footwear was in close proximity to Unit #4 as there was snow on the ground and it was approximately 14 degrees outside.</a:t>
            </a:r>
          </a:p>
          <a:p>
            <a:pPr>
              <a:lnSpc>
                <a:spcPct val="110000"/>
              </a:lnSpc>
            </a:pPr>
            <a:r>
              <a:rPr lang="en-US" sz="2800" smtClean="0">
                <a:effectLst/>
              </a:rPr>
              <a:t>It was felt that the person who left the prints most likely would leave similar footprints into the locale he retreated to. 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2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cap="none" smtClean="0">
                <a:effectLst/>
              </a:rPr>
              <a:t>CASE SCENARIO #2</a:t>
            </a:r>
          </a:p>
        </p:txBody>
      </p:sp>
      <p:sp>
        <p:nvSpPr>
          <p:cNvPr id="90114" name="Rectangle 3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2800" smtClean="0">
                <a:effectLst/>
              </a:rPr>
              <a:t>The renter of unit #3 gave known footprint impressions barefoot and in socks similar to those found in his room</a:t>
            </a:r>
          </a:p>
          <a:p>
            <a:r>
              <a:rPr lang="en-US" sz="2800" smtClean="0">
                <a:effectLst/>
              </a:rPr>
              <a:t>These were compared with  the unknown footprint impressions using the measurement and overlay methods of comparison.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27000"/>
            <a:ext cx="10353675" cy="43815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27650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14400" y="127000"/>
            <a:ext cx="10353675" cy="6731000"/>
          </a:xfr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2"/>
          <p:cNvSpPr>
            <a:spLocks noGrp="1"/>
          </p:cNvSpPr>
          <p:nvPr>
            <p:ph type="title"/>
          </p:nvPr>
        </p:nvSpPr>
        <p:spPr bwMode="auto">
          <a:xfrm>
            <a:off x="914400" y="212725"/>
            <a:ext cx="10353675" cy="1020763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cap="none" smtClean="0">
                <a:effectLst/>
              </a:rPr>
              <a:t>CASE SCENARIO #2</a:t>
            </a:r>
          </a:p>
        </p:txBody>
      </p:sp>
      <p:sp>
        <p:nvSpPr>
          <p:cNvPr id="91138" name="Rectangle 4"/>
          <p:cNvSpPr>
            <a:spLocks noGrp="1"/>
          </p:cNvSpPr>
          <p:nvPr>
            <p:ph type="body" sz="half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2800" smtClean="0">
                <a:effectLst/>
              </a:rPr>
              <a:t>Measurement method</a:t>
            </a:r>
          </a:p>
        </p:txBody>
      </p:sp>
      <p:pic>
        <p:nvPicPr>
          <p:cNvPr id="91139" name="Picture 6" descr="Overlay with measurements"/>
          <p:cNvPicPr>
            <a:picLocks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869113" y="1162050"/>
            <a:ext cx="4783137" cy="5695950"/>
          </a:xfr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2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cap="none" smtClean="0">
                <a:effectLst/>
              </a:rPr>
              <a:t>CASE SCENARIO #2</a:t>
            </a:r>
          </a:p>
        </p:txBody>
      </p:sp>
      <p:graphicFrame>
        <p:nvGraphicFramePr>
          <p:cNvPr id="87097" name="Group 57"/>
          <p:cNvGraphicFramePr>
            <a:graphicFrameLocks noGrp="1"/>
          </p:cNvGraphicFramePr>
          <p:nvPr>
            <p:ph idx="1"/>
          </p:nvPr>
        </p:nvGraphicFramePr>
        <p:xfrm>
          <a:off x="914400" y="2095500"/>
          <a:ext cx="10353675" cy="3987800"/>
        </p:xfrm>
        <a:graphic>
          <a:graphicData uri="http://schemas.openxmlformats.org/drawingml/2006/table">
            <a:tbl>
              <a:tblPr/>
              <a:tblGrid>
                <a:gridCol w="5207000"/>
                <a:gridCol w="2095500"/>
                <a:gridCol w="1562100"/>
                <a:gridCol w="1489075"/>
              </a:tblGrid>
              <a:tr h="6223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2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ckwell" pitchFamily="18" charset="0"/>
                          <a:cs typeface="Arial" charset="0"/>
                        </a:rPr>
                        <a:t>Measurement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2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ckwell" pitchFamily="18" charset="0"/>
                          <a:cs typeface="Arial" charset="0"/>
                        </a:rPr>
                        <a:t>Crime Scene Print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2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ckwell" pitchFamily="18" charset="0"/>
                          <a:cs typeface="Arial" charset="0"/>
                        </a:rPr>
                        <a:t>Known Print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2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ckwell" pitchFamily="18" charset="0"/>
                          <a:cs typeface="Arial" charset="0"/>
                        </a:rPr>
                        <a:t>Difference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2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ckwell" pitchFamily="18" charset="0"/>
                          <a:cs typeface="Arial" charset="0"/>
                        </a:rPr>
                        <a:t>Heel to inside ball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2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ckwell" pitchFamily="18" charset="0"/>
                          <a:cs typeface="Arial" charset="0"/>
                        </a:rPr>
                        <a:t>7.87’’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2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ckwell" pitchFamily="18" charset="0"/>
                          <a:cs typeface="Arial" charset="0"/>
                        </a:rPr>
                        <a:t>7.87”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2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ckwell" pitchFamily="18" charset="0"/>
                          <a:cs typeface="Arial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2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ckwell" pitchFamily="18" charset="0"/>
                          <a:cs typeface="Arial" charset="0"/>
                        </a:rPr>
                        <a:t>Heel to 2</a:t>
                      </a:r>
                      <a:r>
                        <a:rPr kumimoji="0" lang="en-US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ckwell" pitchFamily="18" charset="0"/>
                          <a:cs typeface="Arial" charset="0"/>
                        </a:rPr>
                        <a:t>nd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ckwell" pitchFamily="18" charset="0"/>
                          <a:cs typeface="Arial" charset="0"/>
                        </a:rPr>
                        <a:t> toe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2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ckwell" pitchFamily="18" charset="0"/>
                          <a:cs typeface="Arial" charset="0"/>
                        </a:rPr>
                        <a:t>9.75”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2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ckwell" pitchFamily="18" charset="0"/>
                          <a:cs typeface="Arial" charset="0"/>
                        </a:rPr>
                        <a:t>9.75”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2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ckwell" pitchFamily="18" charset="0"/>
                          <a:cs typeface="Arial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28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2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ckwell" pitchFamily="18" charset="0"/>
                          <a:cs typeface="Arial" charset="0"/>
                        </a:rPr>
                        <a:t>Heel to 3</a:t>
                      </a:r>
                      <a:r>
                        <a:rPr kumimoji="0" lang="en-US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ckwell" pitchFamily="18" charset="0"/>
                          <a:cs typeface="Arial" charset="0"/>
                        </a:rPr>
                        <a:t>rd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ckwell" pitchFamily="18" charset="0"/>
                          <a:cs typeface="Arial" charset="0"/>
                        </a:rPr>
                        <a:t> toe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2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ckwell" pitchFamily="18" charset="0"/>
                          <a:cs typeface="Arial" charset="0"/>
                        </a:rPr>
                        <a:t>9.26”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2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ckwell" pitchFamily="18" charset="0"/>
                          <a:cs typeface="Arial" charset="0"/>
                        </a:rPr>
                        <a:t>9.26”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2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ckwell" pitchFamily="18" charset="0"/>
                          <a:cs typeface="Arial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2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ckwell" pitchFamily="18" charset="0"/>
                          <a:cs typeface="Arial" charset="0"/>
                        </a:rPr>
                        <a:t>Inside ball to 3</a:t>
                      </a:r>
                      <a:r>
                        <a:rPr kumimoji="0" lang="en-US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ckwell" pitchFamily="18" charset="0"/>
                          <a:cs typeface="Arial" charset="0"/>
                        </a:rPr>
                        <a:t>rd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ckwell" pitchFamily="18" charset="0"/>
                          <a:cs typeface="Arial" charset="0"/>
                        </a:rPr>
                        <a:t> toe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2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ckwell" pitchFamily="18" charset="0"/>
                          <a:cs typeface="Arial" charset="0"/>
                        </a:rPr>
                        <a:t>2.87”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2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ckwell" pitchFamily="18" charset="0"/>
                          <a:cs typeface="Arial" charset="0"/>
                        </a:rPr>
                        <a:t>2.87”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2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ckwell" pitchFamily="18" charset="0"/>
                          <a:cs typeface="Arial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2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ckwell" pitchFamily="18" charset="0"/>
                          <a:cs typeface="Arial" charset="0"/>
                        </a:rPr>
                        <a:t>Inside ball to outside of ball -width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2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ckwell" pitchFamily="18" charset="0"/>
                          <a:cs typeface="Arial" charset="0"/>
                        </a:rPr>
                        <a:t>4.26”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2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ckwell" pitchFamily="18" charset="0"/>
                          <a:cs typeface="Arial" charset="0"/>
                        </a:rPr>
                        <a:t>4.26”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2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ckwell" pitchFamily="18" charset="0"/>
                          <a:cs typeface="Arial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2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ckwell" pitchFamily="18" charset="0"/>
                          <a:cs typeface="Arial" charset="0"/>
                        </a:rPr>
                        <a:t>Inside heel to outside heel - width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2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ckwell" pitchFamily="18" charset="0"/>
                          <a:cs typeface="Arial" charset="0"/>
                        </a:rPr>
                        <a:t>2.63”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2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ckwell" pitchFamily="18" charset="0"/>
                          <a:cs typeface="Arial" charset="0"/>
                        </a:rPr>
                        <a:t>2.63”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2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ckwell" pitchFamily="18" charset="0"/>
                          <a:cs typeface="Arial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9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2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ckwell" pitchFamily="18" charset="0"/>
                          <a:cs typeface="Arial" charset="0"/>
                        </a:rPr>
                        <a:t>Inside heel to lateral most prominent ball point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2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ckwell" pitchFamily="18" charset="0"/>
                          <a:cs typeface="Arial" charset="0"/>
                        </a:rPr>
                        <a:t>5.47”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2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ckwell" pitchFamily="18" charset="0"/>
                          <a:cs typeface="Arial" charset="0"/>
                        </a:rPr>
                        <a:t>5.47”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2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ckwell" pitchFamily="18" charset="0"/>
                          <a:cs typeface="Arial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11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2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ckwell" pitchFamily="18" charset="0"/>
                          <a:cs typeface="Arial" charset="0"/>
                        </a:rPr>
                        <a:t>Outer heel to medial most prominent ball point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2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ckwell" pitchFamily="18" charset="0"/>
                          <a:cs typeface="Arial" charset="0"/>
                        </a:rPr>
                        <a:t>6.90”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2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ckwell" pitchFamily="18" charset="0"/>
                          <a:cs typeface="Arial" charset="0"/>
                        </a:rPr>
                        <a:t>6.90”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2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ckwell" pitchFamily="18" charset="0"/>
                          <a:cs typeface="Arial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/>
          <p:cNvSpPr>
            <a:spLocks noGrp="1"/>
          </p:cNvSpPr>
          <p:nvPr>
            <p:ph type="title"/>
          </p:nvPr>
        </p:nvSpPr>
        <p:spPr bwMode="auto">
          <a:xfrm>
            <a:off x="900113" y="0"/>
            <a:ext cx="10353675" cy="1020763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cap="none" smtClean="0">
                <a:effectLst/>
              </a:rPr>
              <a:t>CASE SCENARIO #2</a:t>
            </a:r>
          </a:p>
        </p:txBody>
      </p:sp>
      <p:sp>
        <p:nvSpPr>
          <p:cNvPr id="93186" name="Rectangle 3"/>
          <p:cNvSpPr>
            <a:spLocks noGrp="1"/>
          </p:cNvSpPr>
          <p:nvPr>
            <p:ph type="body" sz="half" idx="1"/>
          </p:nvPr>
        </p:nvSpPr>
        <p:spPr bwMode="auto">
          <a:xfrm>
            <a:off x="889000" y="1049338"/>
            <a:ext cx="5100638" cy="5629275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2400" smtClean="0">
                <a:effectLst/>
              </a:rPr>
              <a:t>The position of the hallux, 2</a:t>
            </a:r>
            <a:r>
              <a:rPr lang="en-US" sz="2400" baseline="30000" smtClean="0">
                <a:effectLst/>
              </a:rPr>
              <a:t>nd</a:t>
            </a:r>
            <a:r>
              <a:rPr lang="en-US" sz="2400" smtClean="0">
                <a:effectLst/>
              </a:rPr>
              <a:t> and third toes in relation to the ball of the foot is similarly positioned on both foot prints.</a:t>
            </a:r>
          </a:p>
          <a:p>
            <a:r>
              <a:rPr lang="en-US" sz="2400" smtClean="0">
                <a:effectLst/>
              </a:rPr>
              <a:t>The web ridge demonstrates a similar morphology.</a:t>
            </a:r>
          </a:p>
          <a:p>
            <a:r>
              <a:rPr lang="en-US" sz="2400" smtClean="0">
                <a:effectLst/>
              </a:rPr>
              <a:t>The heel is similar in terms of shape and size</a:t>
            </a:r>
          </a:p>
          <a:p>
            <a:r>
              <a:rPr lang="en-US" sz="2400" smtClean="0">
                <a:effectLst/>
              </a:rPr>
              <a:t>The overall shape and size of the footprints are similar.</a:t>
            </a:r>
          </a:p>
        </p:txBody>
      </p:sp>
      <p:pic>
        <p:nvPicPr>
          <p:cNvPr id="93187" name="Picture 5" descr="Overlay"/>
          <p:cNvPicPr>
            <a:picLocks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869113" y="989013"/>
            <a:ext cx="4556125" cy="5868987"/>
          </a:xfr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2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cap="none" smtClean="0">
                <a:effectLst/>
              </a:rPr>
              <a:t>CASE SCENARIO #2</a:t>
            </a:r>
          </a:p>
        </p:txBody>
      </p:sp>
      <p:sp>
        <p:nvSpPr>
          <p:cNvPr id="94210" name="Rectangle 7"/>
          <p:cNvSpPr>
            <a:spLocks noGrp="1"/>
          </p:cNvSpPr>
          <p:nvPr>
            <p:ph type="body" idx="1"/>
          </p:nvPr>
        </p:nvSpPr>
        <p:spPr bwMode="auto">
          <a:xfrm>
            <a:off x="914400" y="2809875"/>
            <a:ext cx="10353675" cy="2981325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3600" smtClean="0">
                <a:effectLst/>
              </a:rPr>
              <a:t>               ???VERDICT?????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2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z="6600" cap="none" smtClean="0">
                <a:effectLst/>
              </a:rPr>
              <a:t>WORKSHOP</a:t>
            </a:r>
          </a:p>
        </p:txBody>
      </p:sp>
      <p:sp>
        <p:nvSpPr>
          <p:cNvPr id="95234" name="Rectangle 3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2400" smtClean="0">
                <a:effectLst/>
              </a:rPr>
              <a:t>Proper technique for barefoot impression and analysis</a:t>
            </a:r>
          </a:p>
          <a:p>
            <a:r>
              <a:rPr lang="en-US" sz="2400" smtClean="0">
                <a:effectLst/>
              </a:rPr>
              <a:t>Requires a three person team</a:t>
            </a:r>
          </a:p>
          <a:p>
            <a:r>
              <a:rPr lang="en-US" sz="2400" smtClean="0">
                <a:effectLst/>
              </a:rPr>
              <a:t>“T” Taping, spotter one, spotter two</a:t>
            </a:r>
          </a:p>
          <a:p>
            <a:r>
              <a:rPr lang="en-US" sz="2400" smtClean="0">
                <a:effectLst/>
              </a:rPr>
              <a:t>Repetition of walking impression at least three times</a:t>
            </a:r>
          </a:p>
          <a:p>
            <a:r>
              <a:rPr lang="en-US" sz="2400" smtClean="0">
                <a:effectLst/>
              </a:rPr>
              <a:t>Repetition of stepping impression at least three times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z="5400" cap="none" smtClean="0">
                <a:effectLst/>
              </a:rPr>
              <a:t>WORKSHOP</a:t>
            </a:r>
          </a:p>
        </p:txBody>
      </p:sp>
      <p:sp>
        <p:nvSpPr>
          <p:cNvPr id="96258" name="Rectangle 3"/>
          <p:cNvSpPr>
            <a:spLocks noGrp="1"/>
          </p:cNvSpPr>
          <p:nvPr>
            <p:ph type="body" idx="1"/>
          </p:nvPr>
        </p:nvSpPr>
        <p:spPr bwMode="auto">
          <a:xfrm>
            <a:off x="914400" y="2717800"/>
            <a:ext cx="10353675" cy="3073400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2400" smtClean="0">
                <a:effectLst/>
              </a:rPr>
              <a:t>Overall features noted (foot zones, foot lines, positions of toes)</a:t>
            </a:r>
          </a:p>
          <a:p>
            <a:r>
              <a:rPr lang="en-US" sz="2400" smtClean="0">
                <a:effectLst/>
              </a:rPr>
              <a:t>Measure lengths and width</a:t>
            </a:r>
          </a:p>
          <a:p>
            <a:r>
              <a:rPr lang="en-US" sz="2400" smtClean="0">
                <a:effectLst/>
              </a:rPr>
              <a:t>Overlay comparison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53675" cy="17145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2867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98500" y="282575"/>
            <a:ext cx="11155363" cy="6367463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53675" cy="15557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29698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47763" y="365125"/>
            <a:ext cx="5818187" cy="6492875"/>
          </a:xfr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7680325" y="2087563"/>
            <a:ext cx="3587750" cy="370363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600" b="1" dirty="0" smtClean="0"/>
              <a:t>BAREFOOT PRINT ANALYSIS</a:t>
            </a:r>
            <a:endParaRPr lang="en-US" sz="3600" b="1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Damask">
      <a:majorFont>
        <a:latin typeface="Bookman Old Style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Damask" id="{F9A299A0-33D0-4E0F-9F3F-7163E3744208}" vid="{746EEEEA-FB6A-406B-B510-531588D54811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Damask</Template>
  <TotalTime>440</TotalTime>
  <Words>1558</Words>
  <Application>Microsoft Office PowerPoint</Application>
  <PresentationFormat>Custom</PresentationFormat>
  <Paragraphs>232</Paragraphs>
  <Slides>75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Design Template</vt:lpstr>
      </vt:variant>
      <vt:variant>
        <vt:i4>2</vt:i4>
      </vt:variant>
      <vt:variant>
        <vt:lpstr>Slide Titles</vt:lpstr>
      </vt:variant>
      <vt:variant>
        <vt:i4>75</vt:i4>
      </vt:variant>
    </vt:vector>
  </HeadingPairs>
  <TitlesOfParts>
    <vt:vector size="81" baseType="lpstr">
      <vt:lpstr>Arial</vt:lpstr>
      <vt:lpstr>Bookman Old Style</vt:lpstr>
      <vt:lpstr>Rockwell</vt:lpstr>
      <vt:lpstr>Calibri</vt:lpstr>
      <vt:lpstr>Damask</vt:lpstr>
      <vt:lpstr>Damask</vt:lpstr>
      <vt:lpstr>FORENSIC PODIATRY II</vt:lpstr>
      <vt:lpstr>BARE FOOTPRINT IDENTIFICATION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GREEK TOE DiMaggio J, Vernon W, Forensic Podiatry, Humana Press, 2011, p 66</vt:lpstr>
      <vt:lpstr>Slide 13</vt:lpstr>
      <vt:lpstr>SOCK IMPRESSION</vt:lpstr>
      <vt:lpstr>Slide 15</vt:lpstr>
      <vt:lpstr>Slide 16</vt:lpstr>
      <vt:lpstr>Slide 17</vt:lpstr>
      <vt:lpstr>Slide 18</vt:lpstr>
      <vt:lpstr>BAREFOOT PRINT ANALYSIS  (OVERLAY METHOD)</vt:lpstr>
      <vt:lpstr>GENERAL  FIT,  SHAPE</vt:lpstr>
      <vt:lpstr>FINE DETAIL</vt:lpstr>
      <vt:lpstr>Slide 22</vt:lpstr>
      <vt:lpstr>Slide 23</vt:lpstr>
      <vt:lpstr>Slide 24</vt:lpstr>
      <vt:lpstr>Note position of the toes and number them 1-5 in their length order. The longest toe is #1, then 2nd longest is #2, then #3,#4,#5. 1/2,3/4/5</vt:lpstr>
      <vt:lpstr>Second Impression:  1/2/3/4/5</vt:lpstr>
      <vt:lpstr>Third Impression: 2/1/3/4/5</vt:lpstr>
      <vt:lpstr>Fourth Impression:  1/2/3/4/5</vt:lpstr>
      <vt:lpstr>Fifth impression: 1/2/3/4/5</vt:lpstr>
      <vt:lpstr>Right  ?/?/?/?/?    Left  ?/?/?/?/?</vt:lpstr>
      <vt:lpstr>Slide 31</vt:lpstr>
      <vt:lpstr>Slide 32</vt:lpstr>
      <vt:lpstr>Written or Electronic Medical Records </vt:lpstr>
      <vt:lpstr>Slide 34</vt:lpstr>
      <vt:lpstr>FORENSIC PODIATRY</vt:lpstr>
      <vt:lpstr>CASE SCENARIO</vt:lpstr>
      <vt:lpstr>WHAT PROCESS WAS FOLLOWED??</vt:lpstr>
      <vt:lpstr>WHAT PROCESS WAS FOLLOWED??</vt:lpstr>
      <vt:lpstr>WHAT PROCESS WAS FOLLOWED??</vt:lpstr>
      <vt:lpstr>PERSONAL COLLECTION OF PROFESSOR WESLEY VERNON </vt:lpstr>
      <vt:lpstr>HOW INDIVIDUAL ARE HUMAN FOOTPRINTS?</vt:lpstr>
      <vt:lpstr>COMPARISON OF UNKNOWN FOOTPRINT WITH KNOWN FOOTPRINT</vt:lpstr>
      <vt:lpstr>COMPARISON OF UNKNOWN FOOTPRINT WITH KNOWN FOOTPRINT</vt:lpstr>
      <vt:lpstr>LENGTH MEASUREMENTS SUPERIMPOSED ONTO QUESTIONED FOOTPRINT  FROM PERSONAL COLLECTION OF PROFESSOR WESLEY VERNON</vt:lpstr>
      <vt:lpstr>JUXTAPOSED UNKNOWN/KNOWN PERSONAL COLLECTION OF PROFESSOR WESLEY VERNON</vt:lpstr>
      <vt:lpstr>CONCLUSIONS</vt:lpstr>
      <vt:lpstr>VERDICT???????</vt:lpstr>
      <vt:lpstr>LIFE SENTENCE FOR PARENT KILLER</vt:lpstr>
      <vt:lpstr>Slide 49</vt:lpstr>
      <vt:lpstr>How do we show evidential value?</vt:lpstr>
      <vt:lpstr>Use of Likelihood Ratios and evaluative opinion</vt:lpstr>
      <vt:lpstr>Use of Likelihood Ratios and evaluative opinion</vt:lpstr>
      <vt:lpstr>Slide 53</vt:lpstr>
      <vt:lpstr>Likelihood Ratios</vt:lpstr>
      <vt:lpstr>Likelihood Ratios</vt:lpstr>
      <vt:lpstr>Likelihood Ratios</vt:lpstr>
      <vt:lpstr>Use of Likelihood Ratios</vt:lpstr>
      <vt:lpstr>Use of Likelihood Ratios</vt:lpstr>
      <vt:lpstr>Slide 59</vt:lpstr>
      <vt:lpstr>FORENSIC PODIATRY</vt:lpstr>
      <vt:lpstr>CASE SCENARIO #2</vt:lpstr>
      <vt:lpstr>CASE SCENARIO #2</vt:lpstr>
      <vt:lpstr>CASE SCENARIO #2</vt:lpstr>
      <vt:lpstr>CASE SCENARIO #2</vt:lpstr>
      <vt:lpstr>CASE SCENARIO #2</vt:lpstr>
      <vt:lpstr>CASE SCENARIO #2</vt:lpstr>
      <vt:lpstr>CASE SCENARIO #2</vt:lpstr>
      <vt:lpstr>CASE SCENARIO #2</vt:lpstr>
      <vt:lpstr>CASE SCENARIO #2</vt:lpstr>
      <vt:lpstr>CASE SCENARIO #2</vt:lpstr>
      <vt:lpstr>CASE SCENARIO #2</vt:lpstr>
      <vt:lpstr>CASE SCENARIO #2</vt:lpstr>
      <vt:lpstr>CASE SCENARIO #2</vt:lpstr>
      <vt:lpstr>WORKSHOP</vt:lpstr>
      <vt:lpstr>WORKSHOP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Forensic Podiatry</dc:title>
  <dc:creator>BRYAN KAGAN</dc:creator>
  <cp:lastModifiedBy>Bryan</cp:lastModifiedBy>
  <cp:revision>33</cp:revision>
  <dcterms:created xsi:type="dcterms:W3CDTF">2014-12-09T03:11:17Z</dcterms:created>
  <dcterms:modified xsi:type="dcterms:W3CDTF">2015-03-11T03:20:40Z</dcterms:modified>
</cp:coreProperties>
</file>