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70" r:id="rId10"/>
    <p:sldId id="292" r:id="rId11"/>
    <p:sldId id="293" r:id="rId12"/>
    <p:sldId id="294" r:id="rId13"/>
    <p:sldId id="295" r:id="rId14"/>
    <p:sldId id="291" r:id="rId15"/>
    <p:sldId id="296" r:id="rId16"/>
    <p:sldId id="313" r:id="rId17"/>
    <p:sldId id="318" r:id="rId18"/>
    <p:sldId id="315" r:id="rId19"/>
    <p:sldId id="314" r:id="rId20"/>
    <p:sldId id="297" r:id="rId21"/>
    <p:sldId id="271" r:id="rId22"/>
    <p:sldId id="273" r:id="rId23"/>
    <p:sldId id="272" r:id="rId24"/>
    <p:sldId id="262" r:id="rId25"/>
    <p:sldId id="265" r:id="rId26"/>
    <p:sldId id="266" r:id="rId27"/>
    <p:sldId id="298" r:id="rId28"/>
    <p:sldId id="277" r:id="rId29"/>
    <p:sldId id="278" r:id="rId30"/>
    <p:sldId id="267" r:id="rId31"/>
    <p:sldId id="268" r:id="rId32"/>
    <p:sldId id="269" r:id="rId33"/>
    <p:sldId id="274" r:id="rId34"/>
    <p:sldId id="329" r:id="rId35"/>
    <p:sldId id="275" r:id="rId36"/>
    <p:sldId id="276" r:id="rId37"/>
    <p:sldId id="279" r:id="rId38"/>
    <p:sldId id="280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81" r:id="rId48"/>
    <p:sldId id="299" r:id="rId49"/>
    <p:sldId id="300" r:id="rId50"/>
    <p:sldId id="301" r:id="rId51"/>
    <p:sldId id="302" r:id="rId52"/>
    <p:sldId id="303" r:id="rId53"/>
    <p:sldId id="304" r:id="rId54"/>
    <p:sldId id="306" r:id="rId55"/>
    <p:sldId id="307" r:id="rId56"/>
    <p:sldId id="308" r:id="rId57"/>
    <p:sldId id="309" r:id="rId58"/>
    <p:sldId id="311" r:id="rId59"/>
    <p:sldId id="312" r:id="rId60"/>
    <p:sldId id="319" r:id="rId61"/>
    <p:sldId id="322" r:id="rId62"/>
    <p:sldId id="320" r:id="rId63"/>
    <p:sldId id="321" r:id="rId64"/>
    <p:sldId id="330" r:id="rId65"/>
    <p:sldId id="323" r:id="rId66"/>
    <p:sldId id="327" r:id="rId67"/>
    <p:sldId id="328" r:id="rId68"/>
    <p:sldId id="316" r:id="rId69"/>
    <p:sldId id="317" r:id="rId70"/>
    <p:sldId id="324" r:id="rId71"/>
    <p:sldId id="325" r:id="rId72"/>
    <p:sldId id="326" r:id="rId73"/>
    <p:sldId id="282" r:id="rId7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02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2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33B12-9C3E-4143-88B0-C1DE6F9DB03A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0929C-3AEE-40E6-9CE8-A4D953F90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957E1-BF47-44DB-BF27-AFAEBE782F74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4F422-A783-4A8B-B2FA-FEDDAF684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2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D3C3DA5-7F3A-44EF-B5F1-6375CCE1C7A6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939DD-AD2C-49CB-87E5-351E62C7D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2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8F3463F-0294-4C42-9B27-669D17E9C7CF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7F96C-A487-4586-9BDB-FA81CAA60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2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F1831EC-F50E-48B2-A3B9-37A8153DD059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DB6E-4168-478D-B736-B28188853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50FFF-1423-4A5E-B7B9-49E12C8A8FB3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F0DD1-B2FE-4A67-BFEC-5C7C9B490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E8281-0238-4CB6-9ED4-FA0547BC0259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71793-E258-4EAD-86B3-70D609801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4C31-E554-469B-80EE-420766C44EF0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A6DB7-9281-4D15-B6B9-20D87FED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2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D4621FC-39BA-43F9-B41F-29C36B36FD39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1F79-7E70-49BA-9622-B27A06258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93925"/>
            <a:ext cx="5334000" cy="4024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3925"/>
            <a:ext cx="5334000" cy="4024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4725" y="6356350"/>
            <a:ext cx="29114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5332-41A6-421A-BD13-5E62BC8D540A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D1D5E-EC6A-4078-8DDB-9359BB7C8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93925"/>
            <a:ext cx="5334000" cy="1935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281488"/>
            <a:ext cx="5334000" cy="1936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172200" y="2193925"/>
            <a:ext cx="5334000" cy="4024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594725" y="6356350"/>
            <a:ext cx="29114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311C3-77CD-4C66-B897-6E5F78DBB37A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772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C1940-E74D-4618-95B6-E17BEFF05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FDD23-EB6C-4395-B253-5A4FE3B90CE0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2A1C3-F16E-4C74-A6D0-F0DD10472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2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5128579-C749-4952-8243-E99CECFC9DF9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91AD8-6B52-4C74-963C-0C9764E23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3462B-92B6-49D2-9047-91B9B6321392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A13A1-7E71-4BD9-B2A6-1DE2AF981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EDD24-FBC7-4BFE-BF84-0A86829120F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01DF-2E04-4F15-A383-99A33D231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5BB1E-D359-4731-A2FE-FEAB736ED314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B1FE-5A92-4811-B905-94B070543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F9B94-4086-466C-B7F9-7E7E015CB904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26647-28C7-4B45-9200-552A59B2F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8D0C2-BB7D-4A84-82A3-5B546FE64F4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DE748-BE50-453A-A4CF-E252749F9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8A90C-24DD-46A3-AFC5-CBBCC1A0AFB5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5CE3-C4D8-44F1-B972-D1E751701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2-HD-TOP.pn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5A4BC9-D69A-4702-B961-A2524D6B169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9D7C5E-96E4-49A8-8124-0B3801587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9" r:id="rId2"/>
    <p:sldLayoutId id="2147483723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13" r:id="rId9"/>
    <p:sldLayoutId id="2147483712" r:id="rId10"/>
    <p:sldLayoutId id="2147483724" r:id="rId11"/>
    <p:sldLayoutId id="2147483725" r:id="rId12"/>
    <p:sldLayoutId id="2147483726" r:id="rId13"/>
    <p:sldLayoutId id="2147483711" r:id="rId14"/>
    <p:sldLayoutId id="2147483710" r:id="rId15"/>
    <p:sldLayoutId id="2147483709" r:id="rId16"/>
    <p:sldLayoutId id="2147483727" r:id="rId17"/>
    <p:sldLayoutId id="2147483720" r:id="rId18"/>
    <p:sldLayoutId id="2147483721" r:id="rId19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iminallawand/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theiai.org/disciplines/podiatry/podiatry_role_and_scope.pd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088" y="1060450"/>
            <a:ext cx="9448800" cy="13620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400" cap="none" smtClean="0"/>
              <a:t>       ESSENTIALS OF </a:t>
            </a:r>
            <a:br>
              <a:rPr lang="en-US" sz="5400" cap="none" smtClean="0"/>
            </a:br>
            <a:r>
              <a:rPr lang="en-US" sz="5400" cap="none" smtClean="0"/>
              <a:t>FORENSIC PODIATRY</a:t>
            </a:r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3081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b="1" smtClean="0"/>
              <a:t>                          SHOEGEAR ANALYSIS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b="1" smtClean="0"/>
              <a:t>                           INSOLE ANALYSIS</a:t>
            </a:r>
          </a:p>
          <a:p>
            <a:pPr eaLnBrk="1" hangingPunct="1">
              <a:lnSpc>
                <a:spcPct val="80000"/>
              </a:lnSpc>
            </a:pPr>
            <a:endParaRPr lang="en-US" sz="2500" b="1" smtClean="0"/>
          </a:p>
          <a:p>
            <a:pPr eaLnBrk="1" hangingPunct="1">
              <a:lnSpc>
                <a:spcPct val="80000"/>
              </a:lnSpc>
            </a:pPr>
            <a:endParaRPr lang="en-US" sz="2500" b="1" smtClean="0"/>
          </a:p>
          <a:p>
            <a:pPr eaLnBrk="1" hangingPunct="1">
              <a:lnSpc>
                <a:spcPct val="80000"/>
              </a:lnSpc>
            </a:pPr>
            <a:endParaRPr lang="en-US" sz="2500" b="1" smtClean="0"/>
          </a:p>
          <a:p>
            <a:pPr eaLnBrk="1" hangingPunct="1">
              <a:lnSpc>
                <a:spcPct val="80000"/>
              </a:lnSpc>
            </a:pPr>
            <a:r>
              <a:rPr lang="en-US" sz="1600" b="1" smtClean="0"/>
              <a:t>UNIT 3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b="1" smtClean="0"/>
              <a:t>                                                       </a:t>
            </a:r>
            <a:r>
              <a:rPr lang="en-US" sz="1100" b="1" smtClean="0"/>
              <a:t>©Bryan Kagan 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Physical evidence </a:t>
            </a:r>
            <a:endParaRPr lang="en-US" dirty="0"/>
          </a:p>
        </p:txBody>
      </p:sp>
      <p:sp>
        <p:nvSpPr>
          <p:cNvPr id="2867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Physical evidence exists at class and individual characteristic levels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Class level shows consistency and compatibility.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Individual characteristics are understood to be unique.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2800" y="417513"/>
            <a:ext cx="8610600" cy="7762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Individual characteristics</a:t>
            </a:r>
            <a:endParaRPr lang="en-US" dirty="0"/>
          </a:p>
        </p:txBody>
      </p:sp>
      <p:sp>
        <p:nvSpPr>
          <p:cNvPr id="29698" name="Content Placeholder 4"/>
          <p:cNvSpPr>
            <a:spLocks noGrp="1"/>
          </p:cNvSpPr>
          <p:nvPr>
            <p:ph sz="half" idx="1"/>
          </p:nvPr>
        </p:nvSpPr>
        <p:spPr>
          <a:xfrm>
            <a:off x="785813" y="1538288"/>
            <a:ext cx="5334000" cy="4999037"/>
          </a:xfrm>
        </p:spPr>
        <p:txBody>
          <a:bodyPr/>
          <a:lstStyle/>
          <a:p>
            <a:pPr eaLnBrk="1" hangingPunct="1"/>
            <a:r>
              <a:rPr lang="en-US" sz="2800" smtClean="0"/>
              <a:t>Cuts and nick marks, tears, trapped debris.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Consider size, position, shape and orientation of the damage.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Exercise care to distinguish from manufacturing repeatable defects</a:t>
            </a:r>
            <a:r>
              <a:rPr lang="en-US" smtClean="0"/>
              <a:t>.</a:t>
            </a:r>
          </a:p>
        </p:txBody>
      </p:sp>
      <p:pic>
        <p:nvPicPr>
          <p:cNvPr id="2969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38950" y="1538288"/>
            <a:ext cx="4000500" cy="5334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41338"/>
            <a:ext cx="8610600" cy="763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Identifying characteristics</a:t>
            </a:r>
            <a:endParaRPr lang="en-US" dirty="0"/>
          </a:p>
        </p:txBody>
      </p:sp>
      <p:pic>
        <p:nvPicPr>
          <p:cNvPr id="30722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1000" y="1717675"/>
            <a:ext cx="2752725" cy="5140325"/>
          </a:xfrm>
        </p:spPr>
      </p:pic>
      <p:pic>
        <p:nvPicPr>
          <p:cNvPr id="30723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329488" y="1717675"/>
            <a:ext cx="3421062" cy="51403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Class characteristics</a:t>
            </a:r>
            <a:endParaRPr lang="en-US" dirty="0"/>
          </a:p>
        </p:txBody>
      </p:sp>
      <p:sp>
        <p:nvSpPr>
          <p:cNvPr id="3174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Shoe style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Fastening/ closure mechanism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Shoe color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Last style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Marked shoe size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3925"/>
            <a:ext cx="5334000" cy="4024313"/>
          </a:xfrm>
        </p:spPr>
        <p:txBody>
          <a:bodyPr/>
          <a:lstStyle/>
          <a:p>
            <a:pPr eaLnBrk="1" hangingPunct="1"/>
            <a:r>
              <a:rPr lang="en-US" sz="2800" smtClean="0"/>
              <a:t>What is the marked size shoe length?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Are the questioned and known footwear compatible. </a:t>
            </a:r>
          </a:p>
        </p:txBody>
      </p:sp>
      <p:pic>
        <p:nvPicPr>
          <p:cNvPr id="3277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2205038"/>
            <a:ext cx="5334000" cy="40005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730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3794" name="Content Placeholder 5"/>
          <p:cNvSpPr>
            <a:spLocks noGrp="1"/>
          </p:cNvSpPr>
          <p:nvPr>
            <p:ph idx="1"/>
          </p:nvPr>
        </p:nvSpPr>
        <p:spPr>
          <a:xfrm>
            <a:off x="685800" y="2193925"/>
            <a:ext cx="10820400" cy="4406900"/>
          </a:xfrm>
        </p:spPr>
        <p:txBody>
          <a:bodyPr/>
          <a:lstStyle/>
          <a:p>
            <a:pPr eaLnBrk="1" hangingPunct="1"/>
            <a:r>
              <a:rPr lang="en-US" sz="2400" smtClean="0"/>
              <a:t>It is important to remember…..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z="3600" b="1" smtClean="0"/>
              <a:t>AT THIS TIME THERE IS NO FORENSIC PODIATRY CHARACTERISTIC THAT HAS BEEN PROVEN TO BE UNIQUE.</a:t>
            </a:r>
          </a:p>
          <a:p>
            <a:pPr eaLnBrk="1" hangingPunct="1"/>
            <a:endParaRPr lang="en-US" sz="3600" b="1" smtClean="0"/>
          </a:p>
          <a:p>
            <a:pPr eaLnBrk="1" hangingPunct="1"/>
            <a:r>
              <a:rPr lang="en-US" sz="2800" smtClean="0">
                <a:solidFill>
                  <a:srgbClr val="002060"/>
                </a:solidFill>
              </a:rPr>
              <a:t>We deal with class characteristics alone.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6763" y="100013"/>
            <a:ext cx="2168525" cy="1204912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3481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02063" y="679450"/>
            <a:ext cx="4684712" cy="60229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8575" y="111125"/>
            <a:ext cx="5072063" cy="2349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3584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62138" y="1227138"/>
            <a:ext cx="8831262" cy="54530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730250"/>
            <a:ext cx="8610600" cy="12938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Toe spring is the elevation of the toe end of the last from the horizontal surface when the seat is raised to its correct height  </a:t>
            </a:r>
            <a:endParaRPr lang="en-US" sz="2800" dirty="0"/>
          </a:p>
        </p:txBody>
      </p:sp>
      <p:pic>
        <p:nvPicPr>
          <p:cNvPr id="36866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205038"/>
            <a:ext cx="5334000" cy="4000500"/>
          </a:xfrm>
        </p:spPr>
      </p:pic>
      <p:pic>
        <p:nvPicPr>
          <p:cNvPr id="3686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623050" y="2193925"/>
            <a:ext cx="4505325" cy="40243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250" y="200025"/>
            <a:ext cx="2774950" cy="1004888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3789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13150" y="763588"/>
            <a:ext cx="4638675" cy="60166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25" y="198438"/>
            <a:ext cx="5984875" cy="101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Shoe gear analysis</a:t>
            </a:r>
            <a:endParaRPr lang="en-US" dirty="0"/>
          </a:p>
        </p:txBody>
      </p:sp>
      <p:pic>
        <p:nvPicPr>
          <p:cNvPr id="20482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4438"/>
            <a:ext cx="7215188" cy="5643562"/>
          </a:xfrm>
        </p:spPr>
      </p:pic>
      <p:sp>
        <p:nvSpPr>
          <p:cNvPr id="20483" name="Content Placeholder 4"/>
          <p:cNvSpPr>
            <a:spLocks noGrp="1"/>
          </p:cNvSpPr>
          <p:nvPr>
            <p:ph sz="half" idx="2"/>
          </p:nvPr>
        </p:nvSpPr>
        <p:spPr>
          <a:xfrm>
            <a:off x="7215188" y="2193925"/>
            <a:ext cx="4291012" cy="1381125"/>
          </a:xfrm>
        </p:spPr>
        <p:txBody>
          <a:bodyPr/>
          <a:lstStyle/>
          <a:p>
            <a:pPr eaLnBrk="1" hangingPunct="1"/>
            <a:r>
              <a:rPr lang="en-US" sz="2800" smtClean="0"/>
              <a:t>BATA Shoe Museum</a:t>
            </a:r>
          </a:p>
          <a:p>
            <a:pPr eaLnBrk="1" hangingPunct="1"/>
            <a:r>
              <a:rPr lang="en-US" sz="2800" smtClean="0"/>
              <a:t>Toronto, Canada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538" y="0"/>
            <a:ext cx="8610600" cy="20986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Combined, class characteristics create much stronger individuality</a:t>
            </a:r>
            <a:endParaRPr lang="en-US" sz="3200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e.g. OJ Simpson case</a:t>
            </a:r>
          </a:p>
          <a:p>
            <a:pPr eaLnBrk="1" hangingPunct="1"/>
            <a:endParaRPr lang="en-US" u="sng" smtClean="0"/>
          </a:p>
          <a:p>
            <a:pPr eaLnBrk="1" hangingPunct="1"/>
            <a:r>
              <a:rPr lang="en-US" smtClean="0"/>
              <a:t>Shoeprint found at scene of crime.</a:t>
            </a:r>
          </a:p>
          <a:p>
            <a:pPr eaLnBrk="1" hangingPunct="1"/>
            <a:r>
              <a:rPr lang="en-US" smtClean="0"/>
              <a:t>Bruno Magli shoe.</a:t>
            </a:r>
          </a:p>
          <a:p>
            <a:pPr eaLnBrk="1" hangingPunct="1"/>
            <a:r>
              <a:rPr lang="en-US" smtClean="0"/>
              <a:t>Outsole covered two Bruno Magli shoe styles.</a:t>
            </a:r>
          </a:p>
          <a:p>
            <a:pPr eaLnBrk="1" hangingPunct="1"/>
            <a:r>
              <a:rPr lang="en-US" smtClean="0"/>
              <a:t>Shoe was a size 12.</a:t>
            </a:r>
          </a:p>
          <a:p>
            <a:pPr eaLnBrk="1" hangingPunct="1"/>
            <a:r>
              <a:rPr lang="en-US" smtClean="0"/>
              <a:t>Only 29 pairs sold in the USA in that make outsole and size.</a:t>
            </a:r>
          </a:p>
          <a:p>
            <a:pPr eaLnBrk="1" hangingPunct="1"/>
            <a:r>
              <a:rPr lang="en-US" smtClean="0"/>
              <a:t>Source of purchase traced</a:t>
            </a:r>
          </a:p>
          <a:p>
            <a:pPr eaLnBrk="1" hangingPunct="1"/>
            <a:r>
              <a:rPr lang="en-US" smtClean="0"/>
              <a:t>                    </a:t>
            </a:r>
            <a:r>
              <a:rPr lang="en-US" sz="1600" smtClean="0"/>
              <a:t>source  Bodziak W 2000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Shoe gear sizing</a:t>
            </a:r>
            <a:endParaRPr 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sz="half" idx="1"/>
          </p:nvPr>
        </p:nvSpPr>
        <p:spPr>
          <a:xfrm>
            <a:off x="0" y="1363663"/>
            <a:ext cx="6019800" cy="5494337"/>
          </a:xfrm>
        </p:spPr>
        <p:txBody>
          <a:bodyPr/>
          <a:lstStyle/>
          <a:p>
            <a:pPr eaLnBrk="1" hangingPunct="1"/>
            <a:r>
              <a:rPr lang="en-US" sz="2400" smtClean="0"/>
              <a:t>The SATRA Internal Shoe Size Gauge</a:t>
            </a:r>
          </a:p>
          <a:p>
            <a:pPr eaLnBrk="1" hangingPunct="1"/>
            <a:r>
              <a:rPr lang="en-US" sz="2400" smtClean="0"/>
              <a:t>Is designed to estimate the internal stick length of a shoe.</a:t>
            </a:r>
          </a:p>
          <a:p>
            <a:pPr eaLnBrk="1" hangingPunct="1"/>
            <a:r>
              <a:rPr lang="en-US" sz="2400" smtClean="0"/>
              <a:t>It consists of two probes, one rigidly connected to, and one which moves in relation to a graduated scale.</a:t>
            </a:r>
          </a:p>
          <a:p>
            <a:pPr eaLnBrk="1" hangingPunct="1"/>
            <a:r>
              <a:rPr lang="en-US" sz="2400" smtClean="0"/>
              <a:t>The gauge is placed in the footwear so that one probe is at the toe and one at the heel.</a:t>
            </a:r>
          </a:p>
          <a:p>
            <a:pPr eaLnBrk="1" hangingPunct="1"/>
            <a:r>
              <a:rPr lang="en-US" sz="2400" smtClean="0"/>
              <a:t>The stick length is given by the position of the moveable probe in relation to the graduated scale.</a:t>
            </a:r>
          </a:p>
        </p:txBody>
      </p:sp>
      <p:pic>
        <p:nvPicPr>
          <p:cNvPr id="3993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2178050"/>
            <a:ext cx="6019800" cy="33575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Shoe gear sizing</a:t>
            </a:r>
            <a:endParaRPr lang="en-US" dirty="0"/>
          </a:p>
        </p:txBody>
      </p:sp>
      <p:pic>
        <p:nvPicPr>
          <p:cNvPr id="40962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97113"/>
            <a:ext cx="6019800" cy="4403725"/>
          </a:xfrm>
        </p:spPr>
      </p:pic>
      <p:pic>
        <p:nvPicPr>
          <p:cNvPr id="40963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2297113"/>
            <a:ext cx="6019800" cy="44037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41963" y="0"/>
            <a:ext cx="6650037" cy="1136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sz="3600" dirty="0" smtClean="0"/>
              <a:t>OPERATING PROCEDURES</a:t>
            </a:r>
            <a:endParaRPr lang="en-US" sz="3600" dirty="0"/>
          </a:p>
        </p:txBody>
      </p:sp>
      <p:sp>
        <p:nvSpPr>
          <p:cNvPr id="4198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1304925"/>
            <a:ext cx="5334000" cy="5553075"/>
          </a:xfrm>
        </p:spPr>
        <p:txBody>
          <a:bodyPr/>
          <a:lstStyle/>
          <a:p>
            <a:pPr eaLnBrk="1" hangingPunct="1"/>
            <a:r>
              <a:rPr lang="en-US" sz="2400" smtClean="0"/>
              <a:t>1. Remove the laces or undo any fasteners.</a:t>
            </a:r>
          </a:p>
          <a:p>
            <a:pPr eaLnBrk="1" hangingPunct="1"/>
            <a:r>
              <a:rPr lang="en-US" sz="2400" smtClean="0"/>
              <a:t>2. Insert the long flat probe into the forepart of the test footwear so that it is in contact with the insole at the toe. </a:t>
            </a:r>
          </a:p>
          <a:p>
            <a:pPr eaLnBrk="1" hangingPunct="1"/>
            <a:r>
              <a:rPr lang="en-US" sz="2400" smtClean="0"/>
              <a:t>3. Slide the moveable probe back until it is in contact with the insole at the heel. (Take care not to apply too much force and distort the footwear.</a:t>
            </a:r>
          </a:p>
          <a:p>
            <a:pPr eaLnBrk="1" hangingPunct="1"/>
            <a:r>
              <a:rPr lang="en-US" sz="2400" smtClean="0"/>
              <a:t>4. Read the internal stick length from the graduated scale. </a:t>
            </a:r>
          </a:p>
          <a:p>
            <a:pPr eaLnBrk="1" hangingPunct="1"/>
            <a:r>
              <a:rPr lang="en-US" sz="1100" smtClean="0"/>
              <a:t>Satra Technology Owner’s Manual, p 5</a:t>
            </a:r>
          </a:p>
          <a:p>
            <a:pPr eaLnBrk="1" hangingPunct="1"/>
            <a:r>
              <a:rPr lang="en-US" sz="1100" smtClean="0"/>
              <a:t>Photo: DiMaggio J,Vernon W, Forensic Podiatry, Humana Press, 2011, p83</a:t>
            </a:r>
          </a:p>
        </p:txBody>
      </p:sp>
      <p:pic>
        <p:nvPicPr>
          <p:cNvPr id="41987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51575" y="1504950"/>
            <a:ext cx="5795963" cy="48514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Shoe gear sizing</a:t>
            </a:r>
            <a:endParaRPr lang="en-US" dirty="0"/>
          </a:p>
        </p:txBody>
      </p:sp>
      <p:pic>
        <p:nvPicPr>
          <p:cNvPr id="43010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75" y="1844675"/>
            <a:ext cx="6905625" cy="5013325"/>
          </a:xfrm>
        </p:spPr>
      </p:pic>
      <p:pic>
        <p:nvPicPr>
          <p:cNvPr id="430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12863"/>
            <a:ext cx="5286375" cy="54038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7438" y="0"/>
            <a:ext cx="4068762" cy="803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Analyze Wear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006600" y="1023938"/>
            <a:ext cx="4394200" cy="8239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b="1" dirty="0" smtClean="0"/>
              <a:t>Externa</a:t>
            </a:r>
            <a:r>
              <a:rPr lang="en-US" dirty="0" smtClean="0"/>
              <a:t>l- look for crease mark and positions</a:t>
            </a:r>
            <a:endParaRPr lang="en-US" dirty="0"/>
          </a:p>
        </p:txBody>
      </p:sp>
      <p:pic>
        <p:nvPicPr>
          <p:cNvPr id="4403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175000" y="1847850"/>
            <a:ext cx="2311400" cy="5010150"/>
          </a:xfrm>
        </p:spPr>
      </p:pic>
      <p:sp>
        <p:nvSpPr>
          <p:cNvPr id="4403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108825" y="1023938"/>
            <a:ext cx="5105400" cy="823912"/>
          </a:xfrm>
        </p:spPr>
        <p:txBody>
          <a:bodyPr/>
          <a:lstStyle/>
          <a:p>
            <a:pPr eaLnBrk="1" hangingPunct="1"/>
            <a:r>
              <a:rPr lang="en-US" smtClean="0"/>
              <a:t>Consider all distortions</a:t>
            </a:r>
          </a:p>
          <a:p>
            <a:pPr eaLnBrk="1" hangingPunct="1"/>
            <a:r>
              <a:rPr lang="en-US" sz="1200" smtClean="0"/>
              <a:t>DiMaggio J, Vernon W, Forensic Podiatry, Humana Press, 2011, p90</a:t>
            </a:r>
          </a:p>
        </p:txBody>
      </p:sp>
      <p:pic>
        <p:nvPicPr>
          <p:cNvPr id="44037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645150" y="2185988"/>
            <a:ext cx="2462213" cy="458311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75" y="193675"/>
            <a:ext cx="4886325" cy="1108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Analyze Wear </a:t>
            </a: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25575"/>
            <a:ext cx="2325688" cy="768350"/>
          </a:xfrm>
        </p:spPr>
        <p:txBody>
          <a:bodyPr/>
          <a:lstStyle/>
          <a:p>
            <a:pPr eaLnBrk="1" hangingPunct="1"/>
            <a:r>
              <a:rPr lang="en-US" sz="3200" smtClean="0"/>
              <a:t>Outsole </a:t>
            </a:r>
            <a:r>
              <a:rPr lang="en-US" sz="2400" smtClean="0"/>
              <a:t>–</a:t>
            </a:r>
          </a:p>
        </p:txBody>
      </p:sp>
      <p:pic>
        <p:nvPicPr>
          <p:cNvPr id="45059" name="Picture 5" descr="IMG_090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98950" y="1754188"/>
            <a:ext cx="3167063" cy="5103812"/>
          </a:xfrm>
        </p:spPr>
      </p:pic>
      <p:pic>
        <p:nvPicPr>
          <p:cNvPr id="45060" name="Picture 7" descr="IMG_09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423150" y="1757363"/>
            <a:ext cx="2855913" cy="510063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Analyze Wear </a:t>
            </a:r>
            <a:endParaRPr lang="en-US" dirty="0"/>
          </a:p>
        </p:txBody>
      </p:sp>
      <p:sp>
        <p:nvSpPr>
          <p:cNvPr id="46082" name="Text Placeholder 2"/>
          <p:cNvSpPr>
            <a:spLocks noGrp="1"/>
          </p:cNvSpPr>
          <p:nvPr>
            <p:ph type="body" idx="1"/>
          </p:nvPr>
        </p:nvSpPr>
        <p:spPr>
          <a:xfrm>
            <a:off x="1482725" y="1358900"/>
            <a:ext cx="5080000" cy="823913"/>
          </a:xfrm>
        </p:spPr>
        <p:txBody>
          <a:bodyPr/>
          <a:lstStyle/>
          <a:p>
            <a:pPr eaLnBrk="1" hangingPunct="1"/>
            <a:r>
              <a:rPr lang="en-US" smtClean="0"/>
              <a:t>Outsole</a:t>
            </a:r>
          </a:p>
        </p:txBody>
      </p:sp>
      <p:pic>
        <p:nvPicPr>
          <p:cNvPr id="46083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82700" y="2419350"/>
            <a:ext cx="3216275" cy="426085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400800" y="1978025"/>
            <a:ext cx="5105400" cy="79375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46085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7226300" y="2308225"/>
            <a:ext cx="3690938" cy="437197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1950" y="468313"/>
            <a:ext cx="6064250" cy="7254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Outsole examination</a:t>
            </a:r>
            <a:endParaRPr lang="en-US" dirty="0"/>
          </a:p>
        </p:txBody>
      </p:sp>
      <p:sp>
        <p:nvSpPr>
          <p:cNvPr id="47106" name="Content Placeholder 2"/>
          <p:cNvSpPr>
            <a:spLocks noGrp="1"/>
          </p:cNvSpPr>
          <p:nvPr>
            <p:ph sz="half" idx="1"/>
          </p:nvPr>
        </p:nvSpPr>
        <p:spPr>
          <a:xfrm>
            <a:off x="741363" y="1447800"/>
            <a:ext cx="5334000" cy="5254625"/>
          </a:xfrm>
        </p:spPr>
        <p:txBody>
          <a:bodyPr/>
          <a:lstStyle/>
          <a:p>
            <a:pPr eaLnBrk="1" hangingPunct="1"/>
            <a:r>
              <a:rPr lang="en-US" sz="2400" smtClean="0"/>
              <a:t>Describe and compare using the focal point principle.</a:t>
            </a:r>
          </a:p>
          <a:p>
            <a:pPr eaLnBrk="1" hangingPunct="1"/>
            <a:r>
              <a:rPr lang="en-US" sz="2400" smtClean="0"/>
              <a:t>Consider any unusual patterns.</a:t>
            </a:r>
          </a:p>
          <a:p>
            <a:pPr eaLnBrk="1" hangingPunct="1"/>
            <a:r>
              <a:rPr lang="en-US" sz="2400" b="1" u="sng" smtClean="0"/>
              <a:t>REMEMBER</a:t>
            </a:r>
            <a:r>
              <a:rPr lang="en-US" sz="2400" smtClean="0"/>
              <a:t> that you cannot link causal pathology in isolation….. </a:t>
            </a:r>
          </a:p>
          <a:p>
            <a:pPr eaLnBrk="1" hangingPunct="1"/>
            <a:r>
              <a:rPr lang="en-US" sz="2400" smtClean="0"/>
              <a:t>You need background information and context for a more accurate interpretation</a:t>
            </a:r>
            <a:r>
              <a:rPr lang="en-US" sz="2800" smtClean="0"/>
              <a:t>.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1100" smtClean="0"/>
              <a:t>DiMaggio J, Vernon W, Forensic Podiatry, Humana Press, 2011, p 81</a:t>
            </a:r>
          </a:p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4710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121525" y="1193800"/>
            <a:ext cx="2357438" cy="56642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05188" y="333375"/>
            <a:ext cx="8610600" cy="9826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Model of shoe wear influence</a:t>
            </a:r>
            <a:endParaRPr lang="en-US" dirty="0"/>
          </a:p>
        </p:txBody>
      </p:sp>
      <p:sp>
        <p:nvSpPr>
          <p:cNvPr id="48130" name="Text Placeholder 1"/>
          <p:cNvSpPr>
            <a:spLocks noGrp="1"/>
          </p:cNvSpPr>
          <p:nvPr>
            <p:ph type="body" idx="1"/>
          </p:nvPr>
        </p:nvSpPr>
        <p:spPr>
          <a:xfrm>
            <a:off x="7934325" y="1581150"/>
            <a:ext cx="3683000" cy="904875"/>
          </a:xfrm>
        </p:spPr>
        <p:txBody>
          <a:bodyPr/>
          <a:lstStyle/>
          <a:p>
            <a:pPr eaLnBrk="1" hangingPunct="1"/>
            <a:r>
              <a:rPr lang="en-US" u="sng" smtClean="0"/>
              <a:t>Variables Influencing Form of Wear</a:t>
            </a:r>
          </a:p>
        </p:txBody>
      </p:sp>
      <p:sp>
        <p:nvSpPr>
          <p:cNvPr id="48131" name="Text Placeholder 6"/>
          <p:cNvSpPr>
            <a:spLocks noGrp="1"/>
          </p:cNvSpPr>
          <p:nvPr>
            <p:ph type="body" sz="half" idx="15"/>
          </p:nvPr>
        </p:nvSpPr>
        <p:spPr>
          <a:xfrm>
            <a:off x="576263" y="2843213"/>
            <a:ext cx="3455987" cy="3314700"/>
          </a:xfrm>
        </p:spPr>
        <p:txBody>
          <a:bodyPr/>
          <a:lstStyle/>
          <a:p>
            <a:pPr eaLnBrk="1" hangingPunct="1"/>
            <a:r>
              <a:rPr lang="en-US" sz="2400" u="sng" smtClean="0"/>
              <a:t>Variables Influencing Amount of Wear</a:t>
            </a:r>
          </a:p>
        </p:txBody>
      </p:sp>
      <p:sp>
        <p:nvSpPr>
          <p:cNvPr id="48132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8161338" y="2640013"/>
            <a:ext cx="3455987" cy="1158875"/>
          </a:xfrm>
        </p:spPr>
        <p:txBody>
          <a:bodyPr/>
          <a:lstStyle/>
          <a:p>
            <a:pPr eaLnBrk="1" hangingPunct="1"/>
            <a:r>
              <a:rPr lang="en-US" smtClean="0"/>
              <a:t>Primary Intention of Walking- </a:t>
            </a:r>
            <a:r>
              <a:rPr lang="en-US" b="1" smtClean="0"/>
              <a:t>INTRINSIC VARIABLE</a:t>
            </a:r>
          </a:p>
        </p:txBody>
      </p:sp>
      <p:sp>
        <p:nvSpPr>
          <p:cNvPr id="48133" name="Text Placeholder 7"/>
          <p:cNvSpPr>
            <a:spLocks noGrp="1"/>
          </p:cNvSpPr>
          <p:nvPr>
            <p:ph type="body" sz="half" idx="16"/>
          </p:nvPr>
        </p:nvSpPr>
        <p:spPr>
          <a:xfrm>
            <a:off x="4032250" y="2286000"/>
            <a:ext cx="3902075" cy="4148138"/>
          </a:xfrm>
        </p:spPr>
        <p:txBody>
          <a:bodyPr/>
          <a:lstStyle/>
          <a:p>
            <a:pPr eaLnBrk="1" hangingPunct="1"/>
            <a:r>
              <a:rPr lang="en-US" sz="3600" b="1" i="1" smtClean="0"/>
              <a:t>SHOE WEAR</a:t>
            </a:r>
          </a:p>
          <a:p>
            <a:pPr eaLnBrk="1" hangingPunct="1"/>
            <a:endParaRPr lang="en-US" sz="3200" b="1" i="1" smtClean="0"/>
          </a:p>
          <a:p>
            <a:pPr eaLnBrk="1" hangingPunct="1"/>
            <a:endParaRPr lang="en-US" sz="2400" smtClean="0"/>
          </a:p>
        </p:txBody>
      </p:sp>
      <p:sp>
        <p:nvSpPr>
          <p:cNvPr id="4813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61338" y="4125913"/>
            <a:ext cx="3455987" cy="749300"/>
          </a:xfrm>
        </p:spPr>
        <p:txBody>
          <a:bodyPr/>
          <a:lstStyle/>
          <a:p>
            <a:pPr eaLnBrk="1" hangingPunct="1"/>
            <a:r>
              <a:rPr lang="en-US" smtClean="0"/>
              <a:t>Foot Pathology- </a:t>
            </a:r>
            <a:r>
              <a:rPr lang="en-US" b="1" smtClean="0"/>
              <a:t>INTRINSIC VARIABLE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7"/>
          </p:nvPr>
        </p:nvSpPr>
        <p:spPr>
          <a:xfrm>
            <a:off x="8161338" y="5449888"/>
            <a:ext cx="3455987" cy="1150937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400" dirty="0" smtClean="0"/>
              <a:t>External Influence  and Non-Walking Function- </a:t>
            </a:r>
            <a:r>
              <a:rPr lang="en-US" sz="2400" b="1" dirty="0" smtClean="0"/>
              <a:t>EXTRINSIC VARIABLE</a:t>
            </a: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7810500" cy="1293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effect of footwear </a:t>
            </a:r>
            <a:br>
              <a:rPr lang="en-US" dirty="0" smtClean="0"/>
            </a:br>
            <a:r>
              <a:rPr lang="en-US" dirty="0" smtClean="0"/>
              <a:t>on foot health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150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712913"/>
            <a:ext cx="7813675" cy="5145087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5713" y="249238"/>
            <a:ext cx="5486400" cy="1292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Analyze Wear </a:t>
            </a:r>
            <a:endParaRPr lang="en-US" dirty="0"/>
          </a:p>
        </p:txBody>
      </p:sp>
      <p:sp>
        <p:nvSpPr>
          <p:cNvPr id="49154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3925"/>
            <a:ext cx="5334000" cy="4024313"/>
          </a:xfrm>
        </p:spPr>
        <p:txBody>
          <a:bodyPr/>
          <a:lstStyle/>
          <a:p>
            <a:pPr eaLnBrk="1" hangingPunct="1"/>
            <a:r>
              <a:rPr lang="en-US" sz="3600" smtClean="0"/>
              <a:t>Internal Upper </a:t>
            </a:r>
            <a:r>
              <a:rPr lang="en-US" sz="2800" smtClean="0"/>
              <a:t>– look for dorsal anatomical landmarks of toes that align with the marks and impressions on the upper lining.</a:t>
            </a:r>
          </a:p>
          <a:p>
            <a:pPr eaLnBrk="1" hangingPunct="1"/>
            <a:r>
              <a:rPr lang="en-US" sz="2800" smtClean="0"/>
              <a:t>Further size implications.</a:t>
            </a:r>
          </a:p>
        </p:txBody>
      </p:sp>
      <p:pic>
        <p:nvPicPr>
          <p:cNvPr id="49155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29488" y="1706563"/>
            <a:ext cx="4011612" cy="498475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5713" y="249238"/>
            <a:ext cx="5486400" cy="1292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Analyze Wear </a:t>
            </a:r>
            <a:endParaRPr lang="en-US" dirty="0"/>
          </a:p>
        </p:txBody>
      </p:sp>
      <p:sp>
        <p:nvSpPr>
          <p:cNvPr id="50178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3925"/>
            <a:ext cx="5334000" cy="4024313"/>
          </a:xfrm>
        </p:spPr>
        <p:txBody>
          <a:bodyPr/>
          <a:lstStyle/>
          <a:p>
            <a:pPr eaLnBrk="1" hangingPunct="1"/>
            <a:r>
              <a:rPr lang="en-US" sz="3600" smtClean="0"/>
              <a:t>Insole </a:t>
            </a:r>
            <a:r>
              <a:rPr lang="en-US" sz="2800" smtClean="0"/>
              <a:t>–foot impressions left are the strongest source of podiatric evidence in footwear.</a:t>
            </a:r>
          </a:p>
        </p:txBody>
      </p:sp>
      <p:pic>
        <p:nvPicPr>
          <p:cNvPr id="5017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38950" y="1214438"/>
            <a:ext cx="4983163" cy="565943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5713" y="249238"/>
            <a:ext cx="5486400" cy="1292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Analyze Wear </a:t>
            </a:r>
            <a:endParaRPr lang="en-US" dirty="0"/>
          </a:p>
        </p:txBody>
      </p:sp>
      <p:pic>
        <p:nvPicPr>
          <p:cNvPr id="51202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2550" y="1296988"/>
            <a:ext cx="4383088" cy="5575300"/>
          </a:xfrm>
        </p:spPr>
      </p:pic>
      <p:pic>
        <p:nvPicPr>
          <p:cNvPr id="51203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950075" y="1296988"/>
            <a:ext cx="5103813" cy="556101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460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222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2193925"/>
            <a:ext cx="5334000" cy="4024313"/>
          </a:xfrm>
        </p:spPr>
        <p:txBody>
          <a:bodyPr/>
          <a:lstStyle/>
          <a:p>
            <a:pPr eaLnBrk="1" hangingPunct="1"/>
            <a:r>
              <a:rPr lang="en-US" sz="4000" smtClean="0"/>
              <a:t>The foot impression is the strongest source of podiatry evidence in footwear.</a:t>
            </a:r>
          </a:p>
        </p:txBody>
      </p:sp>
      <p:pic>
        <p:nvPicPr>
          <p:cNvPr id="52227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38813" y="809625"/>
            <a:ext cx="6453187" cy="604837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1" name="Rectangle 7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cap="none" smtClean="0"/>
          </a:p>
        </p:txBody>
      </p:sp>
      <p:sp>
        <p:nvSpPr>
          <p:cNvPr id="98312" name="Rectangle 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Measure with device</a:t>
            </a:r>
            <a:r>
              <a:rPr lang="en-US" sz="2000" smtClean="0"/>
              <a:t> </a:t>
            </a:r>
          </a:p>
        </p:txBody>
      </p:sp>
      <p:pic>
        <p:nvPicPr>
          <p:cNvPr id="98310" name="Picture 6" descr="Insole Black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623175" y="1319213"/>
            <a:ext cx="3159125" cy="5538787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7900" y="293688"/>
            <a:ext cx="67183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Single/multiple wearer</a:t>
            </a:r>
            <a:endParaRPr lang="en-US" dirty="0"/>
          </a:p>
        </p:txBody>
      </p:sp>
      <p:pic>
        <p:nvPicPr>
          <p:cNvPr id="53250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7825" y="1250950"/>
            <a:ext cx="4103688" cy="5607050"/>
          </a:xfrm>
        </p:spPr>
      </p:pic>
      <p:pic>
        <p:nvPicPr>
          <p:cNvPr id="53251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38950" y="1250950"/>
            <a:ext cx="4000500" cy="562133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290513"/>
            <a:ext cx="5486400" cy="7350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Insole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27163"/>
            <a:ext cx="5334000" cy="54308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techniques are as in barefoot print analysis.</a:t>
            </a:r>
          </a:p>
          <a:p>
            <a:pPr eaLnBrk="1" hangingPunct="1">
              <a:defRPr/>
            </a:pPr>
            <a:r>
              <a:rPr lang="en-US" dirty="0" smtClean="0"/>
              <a:t>BUT in-shoe and barefoot impressions are different</a:t>
            </a:r>
          </a:p>
          <a:p>
            <a:pPr eaLnBrk="1" hangingPunct="1">
              <a:defRPr/>
            </a:pPr>
            <a:r>
              <a:rPr lang="en-US" dirty="0" smtClean="0"/>
              <a:t>With your podiatric knowledge and clinical experience  </a:t>
            </a:r>
          </a:p>
          <a:p>
            <a:pPr eaLnBrk="1" hangingPunct="1">
              <a:defRPr/>
            </a:pPr>
            <a:r>
              <a:rPr lang="en-US" dirty="0" smtClean="0"/>
              <a:t>A. consider the interaction of footwear.</a:t>
            </a:r>
          </a:p>
          <a:p>
            <a:pPr eaLnBrk="1" hangingPunct="1">
              <a:defRPr/>
            </a:pPr>
            <a:r>
              <a:rPr lang="en-US" dirty="0" smtClean="0"/>
              <a:t>B. consider the effects of function.</a:t>
            </a:r>
          </a:p>
          <a:p>
            <a:pPr eaLnBrk="1" hangingPunct="1">
              <a:defRPr/>
            </a:pPr>
            <a:r>
              <a:rPr lang="en-US" dirty="0" smtClean="0"/>
              <a:t>C. consider the implication of the impression of the foot versus the shoe size.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1050" dirty="0" smtClean="0"/>
              <a:t>Sheffield NHS Teaching Hospital, Forensic Podiatry Workshop, Professor Wesley Vernon OBE©2010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5427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705725" y="1025525"/>
            <a:ext cx="3055938" cy="583247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94250" y="361950"/>
            <a:ext cx="6934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Insole Case example </a:t>
            </a:r>
            <a:endParaRPr lang="en-US" dirty="0"/>
          </a:p>
        </p:txBody>
      </p:sp>
      <p:pic>
        <p:nvPicPr>
          <p:cNvPr id="5529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5363" y="1695450"/>
            <a:ext cx="2952750" cy="5162550"/>
          </a:xfrm>
        </p:spPr>
      </p:pic>
      <p:pic>
        <p:nvPicPr>
          <p:cNvPr id="5529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669088" y="1695450"/>
            <a:ext cx="3513137" cy="516255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865813" y="295275"/>
            <a:ext cx="5807075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Insole case example</a:t>
            </a:r>
            <a:endParaRPr lang="en-US" dirty="0"/>
          </a:p>
        </p:txBody>
      </p:sp>
      <p:pic>
        <p:nvPicPr>
          <p:cNvPr id="56322" name="Content Placeholder 1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9775" y="1271588"/>
            <a:ext cx="3387725" cy="5586412"/>
          </a:xfrm>
        </p:spPr>
      </p:pic>
      <p:pic>
        <p:nvPicPr>
          <p:cNvPr id="56323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913563" y="1271588"/>
            <a:ext cx="2987675" cy="5586412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study “A”</a:t>
            </a:r>
            <a:br>
              <a:rPr lang="en-US" dirty="0" smtClean="0"/>
            </a:br>
            <a:r>
              <a:rPr lang="en-US" sz="1100" dirty="0" smtClean="0"/>
              <a:t>Forensic Podiatry Workshop © Professor Wesley Vernon OBE</a:t>
            </a:r>
            <a:endParaRPr lang="en-US" dirty="0"/>
          </a:p>
        </p:txBody>
      </p:sp>
      <p:sp>
        <p:nvSpPr>
          <p:cNvPr id="5734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Involved a homicide.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At the side of the highway were Reebok® trainers.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Blood on the trainers were tested for DNA and matched the victim. 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Based on a tip, a suspect was apprehended and Adidas® trainers were seized from the suspect for comparison.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7810500" cy="1293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effect of footwear </a:t>
            </a:r>
            <a:br>
              <a:rPr lang="en-US" dirty="0" smtClean="0"/>
            </a:br>
            <a:r>
              <a:rPr lang="en-US" dirty="0" smtClean="0"/>
              <a:t>on foot health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2530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43175" y="1795463"/>
            <a:ext cx="8280400" cy="5062537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study “a”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Forensic </a:t>
            </a:r>
            <a:r>
              <a:rPr lang="en-US" sz="1200" dirty="0"/>
              <a:t>Podiatry Workshop © Professor Wesley Vernon OBE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189288"/>
            <a:ext cx="5334000" cy="3028950"/>
          </a:xfrm>
        </p:spPr>
        <p:txBody>
          <a:bodyPr/>
          <a:lstStyle/>
          <a:p>
            <a:pPr eaLnBrk="1" hangingPunct="1"/>
            <a:r>
              <a:rPr lang="en-US" sz="2400" smtClean="0"/>
              <a:t>R/1 and R/2 –  The questioned Reebok® trainers associated with the crime.</a:t>
            </a:r>
          </a:p>
          <a:p>
            <a:pPr eaLnBrk="1" hangingPunct="1"/>
            <a:endParaRPr lang="en-US" sz="2400" smtClean="0"/>
          </a:p>
        </p:txBody>
      </p:sp>
      <p:sp>
        <p:nvSpPr>
          <p:cNvPr id="58371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189288"/>
            <a:ext cx="5334000" cy="3028950"/>
          </a:xfrm>
        </p:spPr>
        <p:txBody>
          <a:bodyPr/>
          <a:lstStyle/>
          <a:p>
            <a:pPr eaLnBrk="1" hangingPunct="1"/>
            <a:r>
              <a:rPr lang="en-US" sz="2400" smtClean="0"/>
              <a:t>A/1 and A/2 - Adidas® trainers owned by the suspect that were used for comparison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9100" y="239713"/>
            <a:ext cx="4914900" cy="7635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Case study “a”</a:t>
            </a:r>
            <a:br>
              <a:rPr lang="en-US" dirty="0" smtClean="0"/>
            </a:br>
            <a:r>
              <a:rPr lang="en-US" sz="1200" dirty="0"/>
              <a:t>Forensic Podiatry Workshop © Professor Wesley Vernon OBE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sz="half" idx="1"/>
          </p:nvPr>
        </p:nvSpPr>
        <p:spPr>
          <a:xfrm>
            <a:off x="730250" y="1360488"/>
            <a:ext cx="5334000" cy="5497512"/>
          </a:xfrm>
        </p:spPr>
        <p:txBody>
          <a:bodyPr/>
          <a:lstStyle/>
          <a:p>
            <a:pPr eaLnBrk="1" hangingPunct="1"/>
            <a:r>
              <a:rPr lang="en-US" sz="2400" smtClean="0"/>
              <a:t>R/1 and R/2 –  The questioned Reebok® trainers associated with the crime.</a:t>
            </a:r>
          </a:p>
          <a:p>
            <a:pPr eaLnBrk="1" hangingPunct="1"/>
            <a:r>
              <a:rPr lang="en-US" sz="2400" smtClean="0"/>
              <a:t>Marked UK size 8</a:t>
            </a:r>
          </a:p>
          <a:p>
            <a:pPr eaLnBrk="1" hangingPunct="1"/>
            <a:r>
              <a:rPr lang="en-US" sz="2400" smtClean="0"/>
              <a:t>Internally sized as 8</a:t>
            </a:r>
          </a:p>
          <a:p>
            <a:pPr eaLnBrk="1" hangingPunct="1"/>
            <a:r>
              <a:rPr lang="en-US" sz="2400" smtClean="0"/>
              <a:t>Additional anterior crease mark.</a:t>
            </a:r>
          </a:p>
          <a:p>
            <a:pPr eaLnBrk="1" hangingPunct="1"/>
            <a:r>
              <a:rPr lang="en-US" sz="2400" smtClean="0"/>
              <a:t>Position of the 1</a:t>
            </a:r>
            <a:r>
              <a:rPr lang="en-US" sz="2400" baseline="30000" smtClean="0"/>
              <a:t>st</a:t>
            </a:r>
            <a:r>
              <a:rPr lang="en-US" sz="2400" smtClean="0"/>
              <a:t> toe impression in the upper noted.</a:t>
            </a:r>
          </a:p>
          <a:p>
            <a:pPr eaLnBrk="1" hangingPunct="1"/>
            <a:r>
              <a:rPr lang="en-US" sz="2400" smtClean="0"/>
              <a:t>Anterior toe impression position noted.</a:t>
            </a:r>
          </a:p>
          <a:p>
            <a:pPr eaLnBrk="1" hangingPunct="1"/>
            <a:r>
              <a:rPr lang="en-US" sz="2400" smtClean="0"/>
              <a:t>Anterior dorsal displacement of the shoe insoles noted.</a:t>
            </a:r>
          </a:p>
          <a:p>
            <a:pPr eaLnBrk="1" hangingPunct="1"/>
            <a:r>
              <a:rPr lang="en-US" sz="2400" smtClean="0"/>
              <a:t>Tip wear</a:t>
            </a:r>
          </a:p>
          <a:p>
            <a:pPr eaLnBrk="1" hangingPunct="1"/>
            <a:endParaRPr lang="en-US" sz="240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0488"/>
            <a:ext cx="5334000" cy="48577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A/1 and A/2 - Adidas® trainers owned by the suspect that were used for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comparison.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Marked  UK size 8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Internally sized as 7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 toe positions noted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 upper crease mark noted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 tip wear noted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263" y="239713"/>
            <a:ext cx="5138737" cy="7635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Case study “a”</a:t>
            </a:r>
            <a:br>
              <a:rPr lang="en-US" dirty="0" smtClean="0"/>
            </a:br>
            <a:r>
              <a:rPr lang="en-US" sz="1200" dirty="0" smtClean="0"/>
              <a:t>Forensic podiatry Workshop© professor Wesley Vernon </a:t>
            </a:r>
            <a:r>
              <a:rPr lang="en-US" sz="1200" dirty="0" err="1" smtClean="0"/>
              <a:t>obe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250" y="1360488"/>
            <a:ext cx="5334000" cy="5497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R/1 and R/2 –  The questioned </a:t>
            </a:r>
            <a:r>
              <a:rPr lang="en-US" sz="2400" dirty="0">
                <a:solidFill>
                  <a:srgbClr val="00B0F0"/>
                </a:solidFill>
              </a:rPr>
              <a:t>Reebok® trainers </a:t>
            </a:r>
            <a:r>
              <a:rPr lang="en-US" sz="2400" dirty="0" smtClean="0">
                <a:solidFill>
                  <a:srgbClr val="00B0F0"/>
                </a:solidFill>
              </a:rPr>
              <a:t>associated with the crime.</a:t>
            </a:r>
            <a:endParaRPr lang="en-US" sz="2400" dirty="0">
              <a:solidFill>
                <a:srgbClr val="00B0F0"/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Marked UK size 8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Internally sized as 8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Additional anterior crease mark.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Position of the 1</a:t>
            </a:r>
            <a:r>
              <a:rPr lang="en-US" sz="2400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toe impression in the upper noted.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Anterior toe impression position noted.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Anterior dorsal displacement of the shoe insoles noted.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Tip wear</a:t>
            </a:r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60419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0488"/>
            <a:ext cx="5334000" cy="4857750"/>
          </a:xfrm>
        </p:spPr>
        <p:txBody>
          <a:bodyPr/>
          <a:lstStyle/>
          <a:p>
            <a:pPr eaLnBrk="1" hangingPunct="1"/>
            <a:r>
              <a:rPr lang="en-US" sz="2400" smtClean="0"/>
              <a:t>A/1 and A/2 - Adidas® trainers owned by the suspect that were used for comparison.</a:t>
            </a:r>
          </a:p>
          <a:p>
            <a:pPr eaLnBrk="1" hangingPunct="1"/>
            <a:r>
              <a:rPr lang="en-US" sz="2400" smtClean="0"/>
              <a:t>Marked  UK size 8</a:t>
            </a:r>
          </a:p>
          <a:p>
            <a:pPr eaLnBrk="1" hangingPunct="1"/>
            <a:r>
              <a:rPr lang="en-US" sz="2400" smtClean="0"/>
              <a:t>Internally sized as 7</a:t>
            </a:r>
          </a:p>
          <a:p>
            <a:pPr eaLnBrk="1" hangingPunct="1"/>
            <a:r>
              <a:rPr lang="en-US" sz="2400" smtClean="0"/>
              <a:t>No toe positions noted</a:t>
            </a:r>
          </a:p>
          <a:p>
            <a:pPr eaLnBrk="1" hangingPunct="1"/>
            <a:r>
              <a:rPr lang="en-US" sz="2400" smtClean="0"/>
              <a:t>No upper crease mark noted</a:t>
            </a:r>
          </a:p>
          <a:p>
            <a:pPr eaLnBrk="1" hangingPunct="1"/>
            <a:r>
              <a:rPr lang="en-US" sz="2400" smtClean="0"/>
              <a:t>No tip wear noted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150" y="239713"/>
            <a:ext cx="6419850" cy="7635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Case study “a”</a:t>
            </a:r>
            <a:br>
              <a:rPr lang="en-US" dirty="0" smtClean="0"/>
            </a:br>
            <a:r>
              <a:rPr lang="en-US" sz="1200" dirty="0" smtClean="0"/>
              <a:t>Forensic Podiatry workshop© professor Wesley Vernon </a:t>
            </a:r>
            <a:r>
              <a:rPr lang="en-US" sz="1200" dirty="0" err="1" smtClean="0"/>
              <a:t>obe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1442" name="Content Placeholder 2"/>
          <p:cNvSpPr>
            <a:spLocks noGrp="1"/>
          </p:cNvSpPr>
          <p:nvPr>
            <p:ph sz="half" idx="1"/>
          </p:nvPr>
        </p:nvSpPr>
        <p:spPr>
          <a:xfrm>
            <a:off x="730250" y="1360488"/>
            <a:ext cx="5334000" cy="5497512"/>
          </a:xfrm>
        </p:spPr>
        <p:txBody>
          <a:bodyPr/>
          <a:lstStyle/>
          <a:p>
            <a:pPr eaLnBrk="1" hangingPunct="1"/>
            <a:r>
              <a:rPr lang="en-US" sz="2400" smtClean="0"/>
              <a:t>R/1 and R/2 –  The questioned Reebok® trainers associated with the crime.</a:t>
            </a:r>
          </a:p>
          <a:p>
            <a:pPr eaLnBrk="1" hangingPunct="1"/>
            <a:r>
              <a:rPr lang="en-US" sz="1800" smtClean="0">
                <a:solidFill>
                  <a:srgbClr val="7030A0"/>
                </a:solidFill>
              </a:rPr>
              <a:t>Marked UK size 8</a:t>
            </a:r>
          </a:p>
          <a:p>
            <a:pPr eaLnBrk="1" hangingPunct="1"/>
            <a:r>
              <a:rPr lang="en-US" sz="1800" smtClean="0">
                <a:solidFill>
                  <a:srgbClr val="7030A0"/>
                </a:solidFill>
              </a:rPr>
              <a:t>Internally sized as 8</a:t>
            </a:r>
          </a:p>
          <a:p>
            <a:pPr eaLnBrk="1" hangingPunct="1"/>
            <a:r>
              <a:rPr lang="en-US" sz="1800" smtClean="0">
                <a:solidFill>
                  <a:srgbClr val="7030A0"/>
                </a:solidFill>
              </a:rPr>
              <a:t>Additional anterior crease mark.</a:t>
            </a:r>
          </a:p>
          <a:p>
            <a:pPr eaLnBrk="1" hangingPunct="1"/>
            <a:r>
              <a:rPr lang="en-US" sz="1800" smtClean="0">
                <a:solidFill>
                  <a:srgbClr val="7030A0"/>
                </a:solidFill>
              </a:rPr>
              <a:t>Position of the 1</a:t>
            </a:r>
            <a:r>
              <a:rPr lang="en-US" sz="1800" baseline="30000" smtClean="0">
                <a:solidFill>
                  <a:srgbClr val="7030A0"/>
                </a:solidFill>
              </a:rPr>
              <a:t>st</a:t>
            </a:r>
            <a:r>
              <a:rPr lang="en-US" sz="1800" smtClean="0">
                <a:solidFill>
                  <a:srgbClr val="7030A0"/>
                </a:solidFill>
              </a:rPr>
              <a:t> toe impression in the upper noted.</a:t>
            </a:r>
          </a:p>
          <a:p>
            <a:pPr eaLnBrk="1" hangingPunct="1"/>
            <a:r>
              <a:rPr lang="en-US" sz="1800" smtClean="0">
                <a:solidFill>
                  <a:srgbClr val="7030A0"/>
                </a:solidFill>
              </a:rPr>
              <a:t>Anterior toe impression position noted.</a:t>
            </a:r>
          </a:p>
          <a:p>
            <a:pPr eaLnBrk="1" hangingPunct="1"/>
            <a:r>
              <a:rPr lang="en-US" sz="1800" smtClean="0">
                <a:solidFill>
                  <a:srgbClr val="7030A0"/>
                </a:solidFill>
              </a:rPr>
              <a:t>Anterior dorsal displacement of the shoe insoles noted.</a:t>
            </a:r>
          </a:p>
          <a:p>
            <a:pPr eaLnBrk="1" hangingPunct="1"/>
            <a:r>
              <a:rPr lang="en-US" sz="1800" smtClean="0">
                <a:solidFill>
                  <a:srgbClr val="7030A0"/>
                </a:solidFill>
              </a:rPr>
              <a:t>Tip wear</a:t>
            </a:r>
          </a:p>
          <a:p>
            <a:pPr eaLnBrk="1" hangingPunct="1"/>
            <a:r>
              <a:rPr lang="en-US" sz="2400" smtClean="0"/>
              <a:t>Trainer is too long for the wearer.</a:t>
            </a:r>
          </a:p>
        </p:txBody>
      </p:sp>
      <p:sp>
        <p:nvSpPr>
          <p:cNvPr id="61443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0488"/>
            <a:ext cx="5334000" cy="4857750"/>
          </a:xfrm>
        </p:spPr>
        <p:txBody>
          <a:bodyPr/>
          <a:lstStyle/>
          <a:p>
            <a:pPr eaLnBrk="1" hangingPunct="1"/>
            <a:r>
              <a:rPr lang="en-US" sz="2400" smtClean="0"/>
              <a:t>A/1 and A/2 - Adidas® trainers owned by the suspect that were used for comparison.</a:t>
            </a:r>
          </a:p>
          <a:p>
            <a:pPr eaLnBrk="1" hangingPunct="1"/>
            <a:r>
              <a:rPr lang="en-US" sz="1800" smtClean="0">
                <a:solidFill>
                  <a:srgbClr val="7030A0"/>
                </a:solidFill>
              </a:rPr>
              <a:t>Marked  UK size 8</a:t>
            </a:r>
          </a:p>
          <a:p>
            <a:pPr eaLnBrk="1" hangingPunct="1"/>
            <a:r>
              <a:rPr lang="en-US" sz="1800" smtClean="0">
                <a:solidFill>
                  <a:srgbClr val="7030A0"/>
                </a:solidFill>
              </a:rPr>
              <a:t>Internally sized as 7</a:t>
            </a:r>
          </a:p>
          <a:p>
            <a:pPr eaLnBrk="1" hangingPunct="1"/>
            <a:r>
              <a:rPr lang="en-US" sz="1800" smtClean="0">
                <a:solidFill>
                  <a:srgbClr val="7030A0"/>
                </a:solidFill>
              </a:rPr>
              <a:t>No toe positions noted</a:t>
            </a:r>
          </a:p>
          <a:p>
            <a:pPr eaLnBrk="1" hangingPunct="1"/>
            <a:r>
              <a:rPr lang="en-US" sz="1800" smtClean="0">
                <a:solidFill>
                  <a:srgbClr val="7030A0"/>
                </a:solidFill>
              </a:rPr>
              <a:t>No upper crease mark noted</a:t>
            </a:r>
          </a:p>
          <a:p>
            <a:pPr eaLnBrk="1" hangingPunct="1"/>
            <a:r>
              <a:rPr lang="en-US" sz="1800" smtClean="0">
                <a:solidFill>
                  <a:srgbClr val="7030A0"/>
                </a:solidFill>
              </a:rPr>
              <a:t>No tip wear noted</a:t>
            </a:r>
          </a:p>
          <a:p>
            <a:pPr eaLnBrk="1" hangingPunct="1"/>
            <a:endParaRPr lang="en-US" sz="1800" smtClean="0">
              <a:solidFill>
                <a:srgbClr val="7030A0"/>
              </a:solidFill>
            </a:endParaRPr>
          </a:p>
          <a:p>
            <a:pPr eaLnBrk="1" hangingPunct="1"/>
            <a:r>
              <a:rPr lang="en-US" sz="2400" smtClean="0"/>
              <a:t>Trainer is correctly sized for the wearer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177800"/>
            <a:ext cx="5486400" cy="11382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Case study “a”</a:t>
            </a:r>
            <a:br>
              <a:rPr lang="en-US" dirty="0" smtClean="0"/>
            </a:br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62466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3925"/>
            <a:ext cx="5334000" cy="4024313"/>
          </a:xfrm>
        </p:spPr>
        <p:txBody>
          <a:bodyPr/>
          <a:lstStyle/>
          <a:p>
            <a:pPr eaLnBrk="1" hangingPunct="1"/>
            <a:r>
              <a:rPr lang="en-US" sz="2400" smtClean="0"/>
              <a:t>Shapes of the anterior ball of the feet were similar.</a:t>
            </a:r>
          </a:p>
          <a:p>
            <a:pPr eaLnBrk="1" hangingPunct="1"/>
            <a:r>
              <a:rPr lang="en-US" sz="2400" smtClean="0"/>
              <a:t>Toe position differences – the impressions in trainer “R” were 1/3 inch (8.466mm) longer than those in trainer “A” </a:t>
            </a:r>
          </a:p>
          <a:p>
            <a:pPr eaLnBrk="1" hangingPunct="1"/>
            <a:r>
              <a:rPr lang="en-US" sz="2400" smtClean="0"/>
              <a:t>The difference of 1/3 inch is the exact measured difference between UK shoe sizes. </a:t>
            </a:r>
          </a:p>
        </p:txBody>
      </p:sp>
      <p:pic>
        <p:nvPicPr>
          <p:cNvPr id="6246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854950" y="1493838"/>
            <a:ext cx="2782888" cy="5364162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177800"/>
            <a:ext cx="5486400" cy="11382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Case study “a”</a:t>
            </a:r>
            <a:br>
              <a:rPr lang="en-US" dirty="0" smtClean="0"/>
            </a:br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63490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5450" y="1617663"/>
            <a:ext cx="2641600" cy="5240337"/>
          </a:xfrm>
        </p:spPr>
      </p:pic>
      <p:sp>
        <p:nvSpPr>
          <p:cNvPr id="63491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3925"/>
            <a:ext cx="5334000" cy="4024313"/>
          </a:xfrm>
        </p:spPr>
        <p:txBody>
          <a:bodyPr/>
          <a:lstStyle/>
          <a:p>
            <a:pPr eaLnBrk="1" hangingPunct="1"/>
            <a:r>
              <a:rPr lang="en-US" sz="2800" smtClean="0"/>
              <a:t>In the Reebok® trainers which were too long for the wearer, the foot would be able to slide forward to the position it would have adopted in a trainer of the correct fit, making that impression longer than the foot length would suggest.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4738" y="77788"/>
            <a:ext cx="5351462" cy="8699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study “A”</a:t>
            </a:r>
            <a:br>
              <a:rPr lang="en-US" dirty="0" smtClean="0"/>
            </a:br>
            <a:r>
              <a:rPr lang="en-US" sz="1100" dirty="0" smtClean="0"/>
              <a:t>DiMaggio J, Vernon W, Forensic Podiatry, Humana Press, 2011, p146.</a:t>
            </a:r>
            <a:endParaRPr lang="en-US" sz="1100" dirty="0"/>
          </a:p>
        </p:txBody>
      </p:sp>
      <p:sp>
        <p:nvSpPr>
          <p:cNvPr id="64514" name="Content Placeholder 5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5334000" cy="5486400"/>
          </a:xfrm>
        </p:spPr>
        <p:txBody>
          <a:bodyPr/>
          <a:lstStyle/>
          <a:p>
            <a:pPr eaLnBrk="1" hangingPunct="1"/>
            <a:r>
              <a:rPr lang="en-US" smtClean="0"/>
              <a:t>   </a:t>
            </a:r>
            <a:r>
              <a:rPr lang="en-US" sz="3200" smtClean="0"/>
              <a:t>Conclusions</a:t>
            </a:r>
          </a:p>
          <a:p>
            <a:pPr eaLnBrk="1" hangingPunct="1"/>
            <a:r>
              <a:rPr lang="en-US" sz="2800" smtClean="0"/>
              <a:t>Shoe size difference would justify toe position differences observed in terms of ownership.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In terms of “likelihood ratios”, the explanation for shoe size differences within this context increased the strength of support for the shoe impression evidence.</a:t>
            </a:r>
            <a:endParaRPr lang="en-US" sz="3200" smtClean="0"/>
          </a:p>
        </p:txBody>
      </p:sp>
      <p:pic>
        <p:nvPicPr>
          <p:cNvPr id="6451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19800" y="1817688"/>
            <a:ext cx="6170613" cy="5040312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553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Be careful….be cautious </a:t>
            </a:r>
          </a:p>
          <a:p>
            <a:pPr eaLnBrk="1" hangingPunct="1"/>
            <a:r>
              <a:rPr lang="en-US" sz="4400" smtClean="0"/>
              <a:t>When shifting from the clinical mindset to the forensic identification mindset.</a:t>
            </a:r>
          </a:p>
          <a:p>
            <a:pPr eaLnBrk="1" hangingPunct="1"/>
            <a:r>
              <a:rPr lang="en-US" sz="4400" smtClean="0"/>
              <a:t>Don’t overstate the certainty of this evidence.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413" y="261938"/>
            <a:ext cx="4268787" cy="13446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Study “B”</a:t>
            </a:r>
            <a:br>
              <a:rPr lang="en-US" dirty="0" smtClean="0"/>
            </a:br>
            <a:r>
              <a:rPr lang="en-US" sz="1300" dirty="0" smtClean="0"/>
              <a:t>forensic podiatry workshop, Sheffield </a:t>
            </a:r>
            <a:r>
              <a:rPr lang="en-US" sz="1300" dirty="0" err="1" smtClean="0"/>
              <a:t>nhs</a:t>
            </a:r>
            <a:r>
              <a:rPr lang="en-US" sz="1300" dirty="0" smtClean="0"/>
              <a:t>,  ©professor Wesley Vernon </a:t>
            </a:r>
            <a:r>
              <a:rPr lang="en-US" sz="1300" dirty="0" err="1" smtClean="0"/>
              <a:t>obe</a:t>
            </a:r>
            <a:r>
              <a:rPr lang="en-US" sz="1300" dirty="0" smtClean="0"/>
              <a:t> 2010  </a:t>
            </a:r>
            <a:endParaRPr lang="en-US" sz="1300" dirty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685800" y="1606550"/>
            <a:ext cx="10820400" cy="5151438"/>
          </a:xfrm>
        </p:spPr>
        <p:txBody>
          <a:bodyPr/>
          <a:lstStyle/>
          <a:p>
            <a:pPr eaLnBrk="1" hangingPunct="1"/>
            <a:r>
              <a:rPr lang="en-US" sz="3200" smtClean="0"/>
              <a:t>A fight had taken place, leading to a homicide of a man. </a:t>
            </a:r>
          </a:p>
          <a:p>
            <a:pPr eaLnBrk="1" hangingPunct="1"/>
            <a:r>
              <a:rPr lang="en-US" sz="3200" smtClean="0"/>
              <a:t>Various witnesses stated that an involved woman was seen without her shoes. </a:t>
            </a:r>
          </a:p>
          <a:p>
            <a:pPr eaLnBrk="1" hangingPunct="1"/>
            <a:r>
              <a:rPr lang="en-US" sz="3200" smtClean="0"/>
              <a:t>One witness stated that he saw the woman striking the man in the head with her shoe. </a:t>
            </a:r>
          </a:p>
          <a:p>
            <a:pPr eaLnBrk="1" hangingPunct="1"/>
            <a:r>
              <a:rPr lang="en-US" sz="3200" smtClean="0"/>
              <a:t>The woman said she had not removed her shoes to be used as a weapon but that they were off her feet because they were too large and she regularly walked out of them.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Study “B”</a:t>
            </a:r>
            <a:br>
              <a:rPr lang="en-US" dirty="0" smtClean="0"/>
            </a:br>
            <a:r>
              <a:rPr lang="en-US" sz="1300" dirty="0" smtClean="0"/>
              <a:t>forensic podiatry workshop, Sheffield </a:t>
            </a:r>
            <a:r>
              <a:rPr lang="en-US" sz="1300" dirty="0" err="1" smtClean="0"/>
              <a:t>nhs</a:t>
            </a:r>
            <a:r>
              <a:rPr lang="en-US" sz="1300" dirty="0" smtClean="0"/>
              <a:t>,  ©professor Wesley Vernon </a:t>
            </a:r>
            <a:r>
              <a:rPr lang="en-US" sz="1300" dirty="0" err="1" smtClean="0"/>
              <a:t>obe</a:t>
            </a:r>
            <a:r>
              <a:rPr lang="en-US" sz="1300" dirty="0" smtClean="0"/>
              <a:t> 2010  </a:t>
            </a:r>
            <a:endParaRPr lang="en-US" sz="1300" dirty="0"/>
          </a:p>
        </p:txBody>
      </p:sp>
      <p:sp>
        <p:nvSpPr>
          <p:cNvPr id="67586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3925"/>
            <a:ext cx="5334000" cy="4024313"/>
          </a:xfrm>
        </p:spPr>
        <p:txBody>
          <a:bodyPr/>
          <a:lstStyle/>
          <a:p>
            <a:pPr eaLnBrk="1" hangingPunct="1"/>
            <a:r>
              <a:rPr lang="en-US" sz="7200" smtClean="0"/>
              <a:t>What is your task??</a:t>
            </a:r>
          </a:p>
        </p:txBody>
      </p:sp>
      <p:pic>
        <p:nvPicPr>
          <p:cNvPr id="6758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88025" y="2389188"/>
            <a:ext cx="5502275" cy="40116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813" y="331788"/>
            <a:ext cx="6834187" cy="1293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Potential Shoe Gear Examinations in a routine podiatry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20 patients per day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100 patients per week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4,500 patient visits per year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45,000 patient visits over 10 years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112,500 patient visits over 25 years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135,000 patient visits over 30 years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Total of 270,000 individual shoes for examination over 30 years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157,500 patient visits over 35 years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TOTAL of 315,000 shoes that you could have examined.</a:t>
            </a:r>
            <a:endParaRPr lang="en-US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413" y="261938"/>
            <a:ext cx="4268787" cy="13446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Study “B”</a:t>
            </a:r>
            <a:br>
              <a:rPr lang="en-US" dirty="0" smtClean="0"/>
            </a:br>
            <a:r>
              <a:rPr lang="en-US" sz="1300" dirty="0" smtClean="0"/>
              <a:t>forensic podiatry workshop, Sheffield </a:t>
            </a:r>
            <a:r>
              <a:rPr lang="en-US" sz="1300" dirty="0" err="1" smtClean="0"/>
              <a:t>nhs</a:t>
            </a:r>
            <a:r>
              <a:rPr lang="en-US" sz="1300" dirty="0" smtClean="0"/>
              <a:t>,  ©professor Wesley Vernon </a:t>
            </a:r>
            <a:r>
              <a:rPr lang="en-US" sz="1300" dirty="0" err="1" smtClean="0"/>
              <a:t>obe</a:t>
            </a:r>
            <a:r>
              <a:rPr lang="en-US" sz="1300" dirty="0" smtClean="0"/>
              <a:t> 2010  </a:t>
            </a:r>
            <a:endParaRPr lang="en-US" sz="1300" dirty="0"/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685800" y="1884363"/>
            <a:ext cx="10820400" cy="3779837"/>
          </a:xfrm>
        </p:spPr>
        <p:txBody>
          <a:bodyPr/>
          <a:lstStyle/>
          <a:p>
            <a:pPr eaLnBrk="1" hangingPunct="1"/>
            <a:r>
              <a:rPr lang="en-US" sz="3200" smtClean="0"/>
              <a:t>                           Task Required</a:t>
            </a:r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To examine the woman and her footwear.</a:t>
            </a:r>
          </a:p>
          <a:p>
            <a:pPr eaLnBrk="1" hangingPunct="1"/>
            <a:r>
              <a:rPr lang="en-US" sz="3200" smtClean="0"/>
              <a:t>To determine whether her story (that the shoes were too large for her and they regularly fell off) could be substantiated.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413" y="261938"/>
            <a:ext cx="4268787" cy="13446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Study “B”</a:t>
            </a:r>
            <a:br>
              <a:rPr lang="en-US" dirty="0" smtClean="0"/>
            </a:br>
            <a:r>
              <a:rPr lang="en-US" sz="1300" dirty="0" smtClean="0"/>
              <a:t>forensic podiatry workshop, Sheffield </a:t>
            </a:r>
            <a:r>
              <a:rPr lang="en-US" sz="1300" dirty="0" err="1" smtClean="0"/>
              <a:t>nhs</a:t>
            </a:r>
            <a:r>
              <a:rPr lang="en-US" sz="1300" dirty="0" smtClean="0"/>
              <a:t>,  ©professor Wesley Vernon </a:t>
            </a:r>
            <a:r>
              <a:rPr lang="en-US" sz="1300" dirty="0" err="1" smtClean="0"/>
              <a:t>obe</a:t>
            </a:r>
            <a:r>
              <a:rPr lang="en-US" sz="1300" dirty="0" smtClean="0"/>
              <a:t> 2010  </a:t>
            </a:r>
            <a:endParaRPr lang="en-US" sz="1300" dirty="0"/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685800" y="1884363"/>
            <a:ext cx="10820400" cy="4806950"/>
          </a:xfrm>
        </p:spPr>
        <p:txBody>
          <a:bodyPr/>
          <a:lstStyle/>
          <a:p>
            <a:pPr eaLnBrk="1" hangingPunct="1"/>
            <a:r>
              <a:rPr lang="en-US" sz="3200" smtClean="0"/>
              <a:t>                           Areas of Interest</a:t>
            </a:r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2800" smtClean="0"/>
              <a:t>The basic fitting dimensions of the woman’s feet.</a:t>
            </a:r>
          </a:p>
          <a:p>
            <a:pPr eaLnBrk="1" hangingPunct="1"/>
            <a:r>
              <a:rPr lang="en-US" sz="2800" smtClean="0"/>
              <a:t>The fit of footwear similar to the questioned shoes, when worn by the woman.</a:t>
            </a:r>
          </a:p>
          <a:p>
            <a:pPr eaLnBrk="1" hangingPunct="1"/>
            <a:r>
              <a:rPr lang="en-US" sz="2800" smtClean="0"/>
              <a:t>The basic fitting dimensions and design variables of the questioned shoes.</a:t>
            </a:r>
          </a:p>
          <a:p>
            <a:pPr eaLnBrk="1" hangingPunct="1"/>
            <a:r>
              <a:rPr lang="en-US" sz="2800" smtClean="0"/>
              <a:t>Any diagnostic indications of the way the questioned shoes had fitted their usual wearer.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413" y="261938"/>
            <a:ext cx="4268787" cy="13446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Study “B”</a:t>
            </a:r>
            <a:br>
              <a:rPr lang="en-US" dirty="0" smtClean="0"/>
            </a:br>
            <a:r>
              <a:rPr lang="en-US" sz="1300" dirty="0" smtClean="0"/>
              <a:t>forensic podiatry workshop, Sheffield </a:t>
            </a:r>
            <a:r>
              <a:rPr lang="en-US" sz="1300" dirty="0" err="1" smtClean="0"/>
              <a:t>nhs</a:t>
            </a:r>
            <a:r>
              <a:rPr lang="en-US" sz="1300" dirty="0" smtClean="0"/>
              <a:t>,  ©professor Wesley Vernon </a:t>
            </a:r>
            <a:r>
              <a:rPr lang="en-US" sz="1300" dirty="0" err="1" smtClean="0"/>
              <a:t>obe</a:t>
            </a:r>
            <a:r>
              <a:rPr lang="en-US" sz="1300" dirty="0" smtClean="0"/>
              <a:t> 2010  </a:t>
            </a:r>
            <a:endParaRPr lang="en-US" sz="1300" dirty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685800" y="1884363"/>
            <a:ext cx="10820400" cy="4806950"/>
          </a:xfrm>
        </p:spPr>
        <p:txBody>
          <a:bodyPr/>
          <a:lstStyle/>
          <a:p>
            <a:pPr eaLnBrk="1" hangingPunct="1"/>
            <a:r>
              <a:rPr lang="en-US" sz="3200" smtClean="0"/>
              <a:t>                           Assessment: Individual’s Feet</a:t>
            </a:r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2800" smtClean="0"/>
              <a:t>Bilateral Greek ideal</a:t>
            </a:r>
          </a:p>
          <a:p>
            <a:pPr eaLnBrk="1" hangingPunct="1"/>
            <a:r>
              <a:rPr lang="en-US" sz="2800" smtClean="0"/>
              <a:t>Short, slightly clawed 5</a:t>
            </a:r>
            <a:r>
              <a:rPr lang="en-US" sz="2800" baseline="30000" smtClean="0"/>
              <a:t>th</a:t>
            </a:r>
            <a:r>
              <a:rPr lang="en-US" sz="2800" smtClean="0"/>
              <a:t> toes bilaterally</a:t>
            </a:r>
          </a:p>
          <a:p>
            <a:pPr eaLnBrk="1" hangingPunct="1"/>
            <a:r>
              <a:rPr lang="en-US" sz="2800" smtClean="0"/>
              <a:t>Healed abrasions at back of heels</a:t>
            </a:r>
          </a:p>
          <a:p>
            <a:pPr eaLnBrk="1" hangingPunct="1"/>
            <a:r>
              <a:rPr lang="en-US" sz="2800" smtClean="0"/>
              <a:t>Both 1</a:t>
            </a:r>
            <a:r>
              <a:rPr lang="en-US" sz="2800" baseline="30000" smtClean="0"/>
              <a:t>st</a:t>
            </a:r>
            <a:r>
              <a:rPr lang="en-US" sz="2800" smtClean="0"/>
              <a:t> medial sulci slightly inflamed</a:t>
            </a:r>
          </a:p>
          <a:p>
            <a:pPr eaLnBrk="1" hangingPunct="1"/>
            <a:r>
              <a:rPr lang="en-US" sz="2800" smtClean="0"/>
              <a:t>R/F (Right foot) size 4 ½, 5 , width E/F</a:t>
            </a:r>
          </a:p>
          <a:p>
            <a:pPr eaLnBrk="1" hangingPunct="1"/>
            <a:r>
              <a:rPr lang="en-US" sz="2800" smtClean="0"/>
              <a:t>L/F (Left foot) size 5, width D/E</a:t>
            </a:r>
          </a:p>
          <a:p>
            <a:pPr eaLnBrk="1" hangingPunct="1"/>
            <a:r>
              <a:rPr lang="en-US" sz="2800" smtClean="0"/>
              <a:t>Indicative shoe size 5E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413" y="261938"/>
            <a:ext cx="4268787" cy="13446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Study “B”</a:t>
            </a:r>
            <a:br>
              <a:rPr lang="en-US" dirty="0" smtClean="0"/>
            </a:br>
            <a:r>
              <a:rPr lang="en-US" sz="1300" dirty="0" smtClean="0"/>
              <a:t>forensic podiatry workshop, Sheffield </a:t>
            </a:r>
            <a:r>
              <a:rPr lang="en-US" sz="1300" dirty="0" err="1" smtClean="0"/>
              <a:t>nhs</a:t>
            </a:r>
            <a:r>
              <a:rPr lang="en-US" sz="1300" dirty="0" smtClean="0"/>
              <a:t>,  ©professor Wesley Vernon </a:t>
            </a:r>
            <a:r>
              <a:rPr lang="en-US" sz="1300" dirty="0" err="1" smtClean="0"/>
              <a:t>obe</a:t>
            </a:r>
            <a:r>
              <a:rPr lang="en-US" sz="1300" dirty="0" smtClean="0"/>
              <a:t> 2010  </a:t>
            </a:r>
            <a:endParaRPr lang="en-US" sz="1300" dirty="0"/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685800" y="1751013"/>
            <a:ext cx="10820400" cy="5341937"/>
          </a:xfrm>
        </p:spPr>
        <p:txBody>
          <a:bodyPr/>
          <a:lstStyle/>
          <a:p>
            <a:pPr eaLnBrk="1" hangingPunct="1"/>
            <a:r>
              <a:rPr lang="en-US" sz="3200" smtClean="0"/>
              <a:t>                           Assessment: Footwear</a:t>
            </a:r>
          </a:p>
          <a:p>
            <a:pPr eaLnBrk="1" hangingPunct="1"/>
            <a:r>
              <a:rPr lang="en-US" sz="2800" smtClean="0"/>
              <a:t>Questioned footwear: elasticized sling back high heeled sandal</a:t>
            </a:r>
          </a:p>
          <a:p>
            <a:pPr eaLnBrk="1" hangingPunct="1"/>
            <a:r>
              <a:rPr lang="en-US" sz="2800" smtClean="0"/>
              <a:t>Matched footwear was of a slightly different pattern, but of same style and dimensions  </a:t>
            </a:r>
          </a:p>
          <a:p>
            <a:pPr eaLnBrk="1" hangingPunct="1"/>
            <a:r>
              <a:rPr lang="en-US" sz="2800" smtClean="0"/>
              <a:t>Size of questioned and matched footwear (5) confirmed with SATRA® internal size gauge</a:t>
            </a:r>
          </a:p>
          <a:p>
            <a:pPr eaLnBrk="1" hangingPunct="1"/>
            <a:r>
              <a:rPr lang="en-US" sz="2800" smtClean="0"/>
              <a:t>Position of foot impression in questioned shoes suggested correct length for usual wearer, but inadequate width</a:t>
            </a:r>
          </a:p>
          <a:p>
            <a:pPr eaLnBrk="1" hangingPunct="1"/>
            <a:r>
              <a:rPr lang="en-US" sz="2800" smtClean="0"/>
              <a:t>Sling back on questioned shoes positioned on its tightest setting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413" y="261938"/>
            <a:ext cx="4268787" cy="13446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Study “B”</a:t>
            </a:r>
            <a:br>
              <a:rPr lang="en-US" dirty="0" smtClean="0"/>
            </a:br>
            <a:r>
              <a:rPr lang="en-US" sz="1300" dirty="0" smtClean="0"/>
              <a:t>forensic podiatry workshop, Sheffield </a:t>
            </a:r>
            <a:r>
              <a:rPr lang="en-US" sz="1300" dirty="0" err="1" smtClean="0"/>
              <a:t>nhs</a:t>
            </a:r>
            <a:r>
              <a:rPr lang="en-US" sz="1300" dirty="0" smtClean="0"/>
              <a:t>,  ©professor Wesley Vernon </a:t>
            </a:r>
            <a:r>
              <a:rPr lang="en-US" sz="1300" dirty="0" err="1" smtClean="0"/>
              <a:t>obe</a:t>
            </a:r>
            <a:r>
              <a:rPr lang="en-US" sz="1300" dirty="0" smtClean="0"/>
              <a:t> 2010  </a:t>
            </a:r>
            <a:endParaRPr lang="en-US" sz="1300" dirty="0"/>
          </a:p>
        </p:txBody>
      </p:sp>
      <p:pic>
        <p:nvPicPr>
          <p:cNvPr id="7270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20950" y="2039938"/>
            <a:ext cx="7291388" cy="4549775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413" y="261938"/>
            <a:ext cx="4268787" cy="13446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Study “B”</a:t>
            </a:r>
            <a:br>
              <a:rPr lang="en-US" dirty="0" smtClean="0"/>
            </a:br>
            <a:r>
              <a:rPr lang="en-US" sz="1300" dirty="0" smtClean="0"/>
              <a:t>forensic podiatry workshop, Sheffield </a:t>
            </a:r>
            <a:r>
              <a:rPr lang="en-US" sz="1300" dirty="0" err="1" smtClean="0"/>
              <a:t>nhs</a:t>
            </a:r>
            <a:r>
              <a:rPr lang="en-US" sz="1300" dirty="0" smtClean="0"/>
              <a:t>,  ©professor Wesley Vernon </a:t>
            </a:r>
            <a:r>
              <a:rPr lang="en-US" sz="1300" dirty="0" err="1" smtClean="0"/>
              <a:t>obe</a:t>
            </a:r>
            <a:r>
              <a:rPr lang="en-US" sz="1300" dirty="0" smtClean="0"/>
              <a:t> 2010  </a:t>
            </a:r>
            <a:endParaRPr lang="en-US" sz="1300" dirty="0"/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685800" y="1606550"/>
            <a:ext cx="10820400" cy="4872038"/>
          </a:xfrm>
        </p:spPr>
        <p:txBody>
          <a:bodyPr/>
          <a:lstStyle/>
          <a:p>
            <a:pPr eaLnBrk="1" hangingPunct="1"/>
            <a:r>
              <a:rPr lang="en-US" sz="3200" smtClean="0"/>
              <a:t>            Assessment: Wearing of Similar Footwear</a:t>
            </a:r>
          </a:p>
          <a:p>
            <a:pPr eaLnBrk="1" hangingPunct="1"/>
            <a:r>
              <a:rPr lang="en-US" sz="2800" smtClean="0"/>
              <a:t>Reliance on sandal gripping the foot across ball area and attachment at back of heel area</a:t>
            </a:r>
          </a:p>
          <a:p>
            <a:pPr eaLnBrk="1" hangingPunct="1"/>
            <a:r>
              <a:rPr lang="en-US" sz="2800" smtClean="0"/>
              <a:t>Appropriate length fitting, though left foot fitted slightly further forward than right</a:t>
            </a:r>
          </a:p>
          <a:p>
            <a:pPr eaLnBrk="1" hangingPunct="1"/>
            <a:r>
              <a:rPr lang="en-US" sz="2800" smtClean="0"/>
              <a:t>Heel to ball fitting appropriate </a:t>
            </a:r>
          </a:p>
          <a:p>
            <a:pPr eaLnBrk="1" hangingPunct="1"/>
            <a:r>
              <a:rPr lang="en-US" sz="2800" smtClean="0"/>
              <a:t>Inadequate ball width</a:t>
            </a:r>
          </a:p>
          <a:p>
            <a:pPr eaLnBrk="1" hangingPunct="1"/>
            <a:r>
              <a:rPr lang="en-US" sz="2800" smtClean="0"/>
              <a:t>Toe pressure from styling of shoe</a:t>
            </a:r>
          </a:p>
          <a:p>
            <a:pPr eaLnBrk="1" hangingPunct="1"/>
            <a:r>
              <a:rPr lang="en-US" sz="2800" smtClean="0"/>
              <a:t>Sling back fitted snugly on 3</a:t>
            </a:r>
            <a:r>
              <a:rPr lang="en-US" sz="2800" baseline="30000" smtClean="0"/>
              <a:t>rd</a:t>
            </a:r>
            <a:r>
              <a:rPr lang="en-US" sz="2800" smtClean="0"/>
              <a:t> tightest setting out of 4 setting options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413" y="261938"/>
            <a:ext cx="4268787" cy="13446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Study “B”</a:t>
            </a:r>
            <a:br>
              <a:rPr lang="en-US" dirty="0" smtClean="0"/>
            </a:br>
            <a:r>
              <a:rPr lang="en-US" sz="1300" dirty="0" smtClean="0"/>
              <a:t>forensic podiatry workshop, Sheffield </a:t>
            </a:r>
            <a:r>
              <a:rPr lang="en-US" sz="1300" dirty="0" err="1" smtClean="0"/>
              <a:t>nhs</a:t>
            </a:r>
            <a:r>
              <a:rPr lang="en-US" sz="1300" dirty="0" smtClean="0"/>
              <a:t>,  ©professor Wesley Vernon </a:t>
            </a:r>
            <a:r>
              <a:rPr lang="en-US" sz="1300" dirty="0" err="1" smtClean="0"/>
              <a:t>obe</a:t>
            </a:r>
            <a:r>
              <a:rPr lang="en-US" sz="1300" dirty="0" smtClean="0"/>
              <a:t> 2010  </a:t>
            </a:r>
            <a:endParaRPr lang="en-US" sz="1300" dirty="0"/>
          </a:p>
        </p:txBody>
      </p:sp>
      <p:pic>
        <p:nvPicPr>
          <p:cNvPr id="7475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85975" y="2344738"/>
            <a:ext cx="8161338" cy="4513262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413" y="261938"/>
            <a:ext cx="4268787" cy="13446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Study “B”</a:t>
            </a:r>
            <a:br>
              <a:rPr lang="en-US" dirty="0" smtClean="0"/>
            </a:br>
            <a:r>
              <a:rPr lang="en-US" sz="1300" dirty="0" smtClean="0"/>
              <a:t>forensic podiatry workshop, Sheffield </a:t>
            </a:r>
            <a:r>
              <a:rPr lang="en-US" sz="1300" dirty="0" err="1" smtClean="0"/>
              <a:t>nhs</a:t>
            </a:r>
            <a:r>
              <a:rPr lang="en-US" sz="1300" dirty="0" smtClean="0"/>
              <a:t>,  ©professor Wesley Vernon </a:t>
            </a:r>
            <a:r>
              <a:rPr lang="en-US" sz="1300" dirty="0" err="1" smtClean="0"/>
              <a:t>obe</a:t>
            </a:r>
            <a:r>
              <a:rPr lang="en-US" sz="1300" dirty="0" smtClean="0"/>
              <a:t> 2010  </a:t>
            </a:r>
            <a:endParaRPr lang="en-US" sz="1300" dirty="0"/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EVALUATION:</a:t>
            </a:r>
          </a:p>
          <a:p>
            <a:pPr eaLnBrk="1" hangingPunct="1"/>
            <a:r>
              <a:rPr lang="en-US" sz="2400" smtClean="0"/>
              <a:t>Movement required in order to lift heel out of shoe was an extreme forced dorsiflexion and not to be expected in normal walking</a:t>
            </a:r>
          </a:p>
          <a:p>
            <a:pPr eaLnBrk="1" hangingPunct="1"/>
            <a:r>
              <a:rPr lang="en-US" sz="2400" smtClean="0"/>
              <a:t>High heel shoe design concentrates the body weight on the ball of the foot, affecting the heel to ball action as the need for heel lift is reduced</a:t>
            </a:r>
          </a:p>
          <a:p>
            <a:pPr eaLnBrk="1" hangingPunct="1"/>
            <a:r>
              <a:rPr lang="en-US" sz="2400" smtClean="0"/>
              <a:t>In a shoe with a heel height greater than 2 inches, there will be no further heel rise as the shoe has already fully accounted for this rise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413" y="261938"/>
            <a:ext cx="4268787" cy="13446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Study “B”</a:t>
            </a:r>
            <a:br>
              <a:rPr lang="en-US" dirty="0" smtClean="0"/>
            </a:br>
            <a:r>
              <a:rPr lang="en-US" sz="1300" dirty="0" smtClean="0"/>
              <a:t>forensic podiatry workshop, Sheffield </a:t>
            </a:r>
            <a:r>
              <a:rPr lang="en-US" sz="1300" dirty="0" err="1" smtClean="0"/>
              <a:t>nhs</a:t>
            </a:r>
            <a:r>
              <a:rPr lang="en-US" sz="1300" dirty="0" smtClean="0"/>
              <a:t>,  ©professor Wesley Vernon </a:t>
            </a:r>
            <a:r>
              <a:rPr lang="en-US" sz="1300" dirty="0" err="1" smtClean="0"/>
              <a:t>obe</a:t>
            </a:r>
            <a:r>
              <a:rPr lang="en-US" sz="1300" dirty="0" smtClean="0"/>
              <a:t> 2010  </a:t>
            </a:r>
            <a:endParaRPr lang="en-US" sz="1300" dirty="0"/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CONCLUSION:</a:t>
            </a:r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No evidence to support the claim that the woman walked out of the shoes because they were too large for her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413" y="261938"/>
            <a:ext cx="4268787" cy="13446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Study “B”</a:t>
            </a:r>
            <a:br>
              <a:rPr lang="en-US" dirty="0" smtClean="0"/>
            </a:br>
            <a:r>
              <a:rPr lang="en-US" sz="1300" dirty="0" smtClean="0"/>
              <a:t>forensic podiatry workshop, Sheffield </a:t>
            </a:r>
            <a:r>
              <a:rPr lang="en-US" sz="1300" dirty="0" err="1" smtClean="0"/>
              <a:t>nhs</a:t>
            </a:r>
            <a:r>
              <a:rPr lang="en-US" sz="1300" dirty="0" smtClean="0"/>
              <a:t>,  ©professor Wesley Vernon </a:t>
            </a:r>
            <a:r>
              <a:rPr lang="en-US" sz="1300" dirty="0" err="1" smtClean="0"/>
              <a:t>obe</a:t>
            </a:r>
            <a:r>
              <a:rPr lang="en-US" sz="1300" dirty="0" smtClean="0"/>
              <a:t> 2010  </a:t>
            </a:r>
            <a:endParaRPr lang="en-US" sz="1300" dirty="0"/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VERDICT:</a:t>
            </a:r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Found GUILTY of murder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63" y="165100"/>
            <a:ext cx="6534150" cy="1293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Shoe gear / footwear identification</a:t>
            </a:r>
            <a:endParaRPr lang="en-US" dirty="0"/>
          </a:p>
        </p:txBody>
      </p:sp>
      <p:pic>
        <p:nvPicPr>
          <p:cNvPr id="24578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97000" y="1458913"/>
            <a:ext cx="9642475" cy="5399087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Keep in Mind </a:t>
            </a:r>
            <a:endParaRPr lang="en-US" dirty="0"/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We need to understand “scientific knowledge” has its limitations.</a:t>
            </a:r>
          </a:p>
          <a:p>
            <a:pPr eaLnBrk="1" hangingPunct="1"/>
            <a:r>
              <a:rPr lang="en-US" sz="2800" smtClean="0"/>
              <a:t>We need to recognize that the essential element of forensic practice is interpretation. </a:t>
            </a:r>
          </a:p>
          <a:p>
            <a:pPr eaLnBrk="1" hangingPunct="1"/>
            <a:r>
              <a:rPr lang="en-US" sz="2800" smtClean="0"/>
              <a:t>We need to recognize that in order to correctly interpret, we must appreciate the context.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Context is everything!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2419350"/>
            <a:ext cx="11858625" cy="1349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Day to day activity affects wear of shoes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685800" y="4114800"/>
            <a:ext cx="10820400" cy="210343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463" y="317500"/>
            <a:ext cx="8610600" cy="11318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Context is everything</a:t>
            </a:r>
            <a:br>
              <a:rPr lang="en-US" dirty="0" smtClean="0"/>
            </a:br>
            <a:r>
              <a:rPr lang="en-US" sz="1200" dirty="0" smtClean="0"/>
              <a:t>©</a:t>
            </a:r>
            <a:r>
              <a:rPr lang="en-US" sz="1100" dirty="0" smtClean="0"/>
              <a:t>Forensic Podiatry Workshop, Professor Wesley Vernon OBE 2010</a:t>
            </a:r>
            <a:endParaRPr lang="en-US" sz="1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54088" y="1662113"/>
            <a:ext cx="5080000" cy="45878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Hobbies</a:t>
            </a:r>
            <a:endParaRPr lang="en-US" dirty="0"/>
          </a:p>
        </p:txBody>
      </p:sp>
      <p:pic>
        <p:nvPicPr>
          <p:cNvPr id="80899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1125" y="2643188"/>
            <a:ext cx="5618163" cy="404812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500813" y="2279650"/>
            <a:ext cx="5105400" cy="45878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Habits</a:t>
            </a:r>
            <a:endParaRPr lang="en-US" dirty="0"/>
          </a:p>
        </p:txBody>
      </p:sp>
      <p:pic>
        <p:nvPicPr>
          <p:cNvPr id="80901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3222625"/>
            <a:ext cx="6019800" cy="3055938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763588"/>
            <a:ext cx="8610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Context is everything</a:t>
            </a:r>
            <a:br>
              <a:rPr lang="en-US" dirty="0" smtClean="0"/>
            </a:br>
            <a:endParaRPr lang="en-US" sz="1100" dirty="0"/>
          </a:p>
        </p:txBody>
      </p:sp>
      <p:sp>
        <p:nvSpPr>
          <p:cNvPr id="81922" name="Text Placeholder 5"/>
          <p:cNvSpPr>
            <a:spLocks noGrp="1"/>
          </p:cNvSpPr>
          <p:nvPr>
            <p:ph type="body" idx="1"/>
          </p:nvPr>
        </p:nvSpPr>
        <p:spPr>
          <a:xfrm>
            <a:off x="914400" y="2184400"/>
            <a:ext cx="5080000" cy="823913"/>
          </a:xfrm>
        </p:spPr>
        <p:txBody>
          <a:bodyPr/>
          <a:lstStyle/>
          <a:p>
            <a:pPr eaLnBrk="1" hangingPunct="1"/>
            <a:r>
              <a:rPr lang="en-US" smtClean="0"/>
              <a:t>Driving- Abrasion</a:t>
            </a:r>
          </a:p>
        </p:txBody>
      </p:sp>
      <p:pic>
        <p:nvPicPr>
          <p:cNvPr id="8192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49388" y="3132138"/>
            <a:ext cx="3049587" cy="345757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400800" y="2184400"/>
            <a:ext cx="5105400" cy="7143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Walking Down Stairs</a:t>
            </a:r>
          </a:p>
          <a:p>
            <a:pPr eaLnBrk="1" hangingPunct="1">
              <a:defRPr/>
            </a:pPr>
            <a:r>
              <a:rPr lang="en-US" sz="1100" dirty="0" smtClean="0"/>
              <a:t>©Forensic</a:t>
            </a:r>
            <a:r>
              <a:rPr lang="en-US" dirty="0" smtClean="0"/>
              <a:t> </a:t>
            </a:r>
            <a:r>
              <a:rPr lang="en-US" sz="1200" dirty="0"/>
              <a:t>Podiatry</a:t>
            </a:r>
            <a:r>
              <a:rPr lang="en-US" dirty="0"/>
              <a:t> </a:t>
            </a:r>
            <a:r>
              <a:rPr lang="en-US" sz="1100" dirty="0"/>
              <a:t>Workshop, Professor Wesley Vernon OBE</a:t>
            </a:r>
          </a:p>
        </p:txBody>
      </p:sp>
      <p:pic>
        <p:nvPicPr>
          <p:cNvPr id="81925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221413" y="3008313"/>
            <a:ext cx="5654675" cy="3581400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/>
          </p:cNvSpPr>
          <p:nvPr>
            <p:ph type="title"/>
          </p:nvPr>
        </p:nvSpPr>
        <p:spPr bwMode="auto">
          <a:xfrm>
            <a:off x="4565650" y="1001713"/>
            <a:ext cx="5681663" cy="604837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600" cap="none" smtClean="0"/>
              <a:t>Context is Everything!!!</a:t>
            </a:r>
            <a:br>
              <a:rPr lang="en-US" sz="3600" cap="none" smtClean="0"/>
            </a:br>
            <a:r>
              <a:rPr lang="en-US" sz="3600" cap="none" smtClean="0"/>
              <a:t/>
            </a:r>
            <a:br>
              <a:rPr lang="en-US" sz="3600" cap="none" smtClean="0"/>
            </a:br>
            <a:endParaRPr lang="en-US" sz="3600" cap="none" smtClean="0"/>
          </a:p>
        </p:txBody>
      </p:sp>
      <p:pic>
        <p:nvPicPr>
          <p:cNvPr id="101384" name="Picture 8" descr="IMG_1649"/>
          <p:cNvPicPr>
            <a:picLocks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8124825" y="1987550"/>
            <a:ext cx="4067175" cy="4870450"/>
          </a:xfrm>
        </p:spPr>
      </p:pic>
      <p:pic>
        <p:nvPicPr>
          <p:cNvPr id="101385" name="Picture 9" descr="IMG_1652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08475" y="2022475"/>
            <a:ext cx="3830638" cy="4835525"/>
          </a:xfrm>
        </p:spPr>
      </p:pic>
      <p:pic>
        <p:nvPicPr>
          <p:cNvPr id="101386" name="Picture 10" descr="IMG_1651"/>
          <p:cNvPicPr>
            <a:picLocks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2084388"/>
            <a:ext cx="4319588" cy="4773612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763588"/>
            <a:ext cx="8610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Context is everything</a:t>
            </a:r>
            <a:br>
              <a:rPr lang="en-US" dirty="0" smtClean="0"/>
            </a:br>
            <a:endParaRPr lang="en-US" sz="1100" dirty="0"/>
          </a:p>
        </p:txBody>
      </p:sp>
      <p:sp>
        <p:nvSpPr>
          <p:cNvPr id="82946" name="Text Placeholder 5"/>
          <p:cNvSpPr>
            <a:spLocks noGrp="1"/>
          </p:cNvSpPr>
          <p:nvPr>
            <p:ph type="body" idx="1"/>
          </p:nvPr>
        </p:nvSpPr>
        <p:spPr>
          <a:xfrm>
            <a:off x="914400" y="1560513"/>
            <a:ext cx="5080000" cy="623887"/>
          </a:xfrm>
        </p:spPr>
        <p:txBody>
          <a:bodyPr/>
          <a:lstStyle/>
          <a:p>
            <a:pPr eaLnBrk="1" hangingPunct="1"/>
            <a:r>
              <a:rPr lang="en-US" smtClean="0"/>
              <a:t>Abrasion</a:t>
            </a:r>
          </a:p>
        </p:txBody>
      </p:sp>
      <p:pic>
        <p:nvPicPr>
          <p:cNvPr id="8294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82700" y="2308225"/>
            <a:ext cx="3367088" cy="4416425"/>
          </a:xfrm>
        </p:spPr>
      </p:pic>
      <p:sp>
        <p:nvSpPr>
          <p:cNvPr id="82948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400800" y="1592263"/>
            <a:ext cx="5105400" cy="715962"/>
          </a:xfrm>
        </p:spPr>
        <p:txBody>
          <a:bodyPr/>
          <a:lstStyle/>
          <a:p>
            <a:pPr eaLnBrk="1" hangingPunct="1"/>
            <a:r>
              <a:rPr lang="en-US" smtClean="0"/>
              <a:t>General Trauma</a:t>
            </a:r>
            <a:endParaRPr lang="en-US" sz="1100" smtClean="0"/>
          </a:p>
        </p:txBody>
      </p:sp>
      <p:pic>
        <p:nvPicPr>
          <p:cNvPr id="82949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781800" y="2308225"/>
            <a:ext cx="4114800" cy="4416425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763588"/>
            <a:ext cx="8610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Context is everything</a:t>
            </a:r>
            <a:br>
              <a:rPr lang="en-US" dirty="0" smtClean="0"/>
            </a:br>
            <a:endParaRPr lang="en-US" sz="1100" dirty="0"/>
          </a:p>
        </p:txBody>
      </p:sp>
      <p:sp>
        <p:nvSpPr>
          <p:cNvPr id="83970" name="Text Placeholder 5"/>
          <p:cNvSpPr>
            <a:spLocks noGrp="1"/>
          </p:cNvSpPr>
          <p:nvPr>
            <p:ph type="body" idx="1"/>
          </p:nvPr>
        </p:nvSpPr>
        <p:spPr>
          <a:xfrm>
            <a:off x="1617663" y="1560513"/>
            <a:ext cx="4376737" cy="623887"/>
          </a:xfrm>
        </p:spPr>
        <p:txBody>
          <a:bodyPr/>
          <a:lstStyle/>
          <a:p>
            <a:pPr eaLnBrk="1" hangingPunct="1"/>
            <a:r>
              <a:rPr lang="en-US" smtClean="0"/>
              <a:t>Brick</a:t>
            </a:r>
          </a:p>
        </p:txBody>
      </p:sp>
      <p:sp>
        <p:nvSpPr>
          <p:cNvPr id="83971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404100" y="1592263"/>
            <a:ext cx="4102100" cy="715962"/>
          </a:xfrm>
        </p:spPr>
        <p:txBody>
          <a:bodyPr/>
          <a:lstStyle/>
          <a:p>
            <a:pPr eaLnBrk="1" hangingPunct="1"/>
            <a:r>
              <a:rPr lang="en-US" smtClean="0"/>
              <a:t>Concrete</a:t>
            </a:r>
            <a:endParaRPr lang="en-US" sz="1100" smtClean="0"/>
          </a:p>
        </p:txBody>
      </p:sp>
      <p:pic>
        <p:nvPicPr>
          <p:cNvPr id="83972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36613" y="2308225"/>
            <a:ext cx="4483100" cy="4549775"/>
          </a:xfrm>
        </p:spPr>
      </p:pic>
      <p:pic>
        <p:nvPicPr>
          <p:cNvPr id="83973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323013" y="2308225"/>
            <a:ext cx="4672012" cy="4549775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763588"/>
            <a:ext cx="8610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Context is everything</a:t>
            </a:r>
            <a:br>
              <a:rPr lang="en-US" dirty="0" smtClean="0"/>
            </a:br>
            <a:endParaRPr lang="en-US" sz="1100" dirty="0"/>
          </a:p>
        </p:txBody>
      </p:sp>
      <p:sp>
        <p:nvSpPr>
          <p:cNvPr id="84994" name="Text Placeholder 5"/>
          <p:cNvSpPr>
            <a:spLocks noGrp="1"/>
          </p:cNvSpPr>
          <p:nvPr>
            <p:ph type="body" idx="1"/>
          </p:nvPr>
        </p:nvSpPr>
        <p:spPr>
          <a:xfrm>
            <a:off x="1617663" y="1560513"/>
            <a:ext cx="4376737" cy="623887"/>
          </a:xfrm>
        </p:spPr>
        <p:txBody>
          <a:bodyPr/>
          <a:lstStyle/>
          <a:p>
            <a:pPr eaLnBrk="1" hangingPunct="1"/>
            <a:r>
              <a:rPr lang="en-US" smtClean="0"/>
              <a:t>Environment</a:t>
            </a:r>
          </a:p>
        </p:txBody>
      </p:sp>
      <p:sp>
        <p:nvSpPr>
          <p:cNvPr id="8499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404100" y="1592263"/>
            <a:ext cx="4102100" cy="715962"/>
          </a:xfrm>
        </p:spPr>
        <p:txBody>
          <a:bodyPr/>
          <a:lstStyle/>
          <a:p>
            <a:pPr eaLnBrk="1" hangingPunct="1"/>
            <a:r>
              <a:rPr lang="en-US" smtClean="0"/>
              <a:t>Decking</a:t>
            </a:r>
            <a:endParaRPr lang="en-US" sz="1100" smtClean="0"/>
          </a:p>
        </p:txBody>
      </p:sp>
      <p:pic>
        <p:nvPicPr>
          <p:cNvPr id="8499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66688" y="2308225"/>
            <a:ext cx="5308600" cy="4549775"/>
          </a:xfrm>
        </p:spPr>
      </p:pic>
      <p:pic>
        <p:nvPicPr>
          <p:cNvPr id="84997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821363" y="2308225"/>
            <a:ext cx="5684837" cy="4549775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150" y="0"/>
            <a:ext cx="8610600" cy="301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8601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86288" y="747713"/>
            <a:ext cx="5338762" cy="6110287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275" y="74613"/>
            <a:ext cx="8610600" cy="315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8704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46463" y="668338"/>
            <a:ext cx="6343650" cy="61896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Common shoe-related questions asked of podiatrists 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3925"/>
            <a:ext cx="5334000" cy="4024313"/>
          </a:xfrm>
        </p:spPr>
        <p:txBody>
          <a:bodyPr/>
          <a:lstStyle/>
          <a:p>
            <a:pPr eaLnBrk="1" hangingPunct="1"/>
            <a:r>
              <a:rPr lang="en-US" sz="2800" smtClean="0"/>
              <a:t>Is individual “x” the usual wearer of a certain specific shoe?</a:t>
            </a:r>
          </a:p>
          <a:p>
            <a:pPr eaLnBrk="1" hangingPunct="1"/>
            <a:r>
              <a:rPr lang="en-US" sz="2800" smtClean="0"/>
              <a:t>Do “A” and “B” shoes have the same individual wearing them?</a:t>
            </a:r>
          </a:p>
          <a:p>
            <a:pPr eaLnBrk="1" hangingPunct="1"/>
            <a:r>
              <a:rPr lang="en-US" sz="2800" smtClean="0"/>
              <a:t>Have there been multiple wearers of the shoes? </a:t>
            </a:r>
          </a:p>
        </p:txBody>
      </p:sp>
      <p:pic>
        <p:nvPicPr>
          <p:cNvPr id="2560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51588" y="2193925"/>
            <a:ext cx="5286375" cy="4664075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ontent Placeholder 2"/>
          <p:cNvSpPr>
            <a:spLocks noGrp="1"/>
          </p:cNvSpPr>
          <p:nvPr>
            <p:ph idx="1"/>
          </p:nvPr>
        </p:nvSpPr>
        <p:spPr>
          <a:xfrm>
            <a:off x="685800" y="2341563"/>
            <a:ext cx="10820400" cy="4416425"/>
          </a:xfrm>
        </p:spPr>
        <p:txBody>
          <a:bodyPr/>
          <a:lstStyle/>
          <a:p>
            <a:pPr eaLnBrk="1" hangingPunct="1"/>
            <a:r>
              <a:rPr lang="en-US" sz="2800" smtClean="0"/>
              <a:t>In R v T [2010] a judgment was delivered in the Court of Appeals, Criminal Division, that in footwear evidence, no attempt could be realistically made in the generality of cases to use a formula to calculate probabilities.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The practice had no sound basis.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Outside of DNA, Bayes theorem and Likelihood ratios should not be used.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37125" y="930275"/>
            <a:ext cx="2317750" cy="12938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 </a:t>
            </a:r>
            <a:r>
              <a:rPr lang="en-US" sz="2800" dirty="0" smtClean="0"/>
              <a:t>v</a:t>
            </a:r>
            <a:r>
              <a:rPr lang="en-US" dirty="0" smtClean="0"/>
              <a:t> T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Content Placeholder 2"/>
          <p:cNvSpPr>
            <a:spLocks noGrp="1"/>
          </p:cNvSpPr>
          <p:nvPr>
            <p:ph idx="1"/>
          </p:nvPr>
        </p:nvSpPr>
        <p:spPr>
          <a:xfrm>
            <a:off x="685800" y="2341563"/>
            <a:ext cx="10820400" cy="4427537"/>
          </a:xfrm>
        </p:spPr>
        <p:txBody>
          <a:bodyPr/>
          <a:lstStyle/>
          <a:p>
            <a:pPr eaLnBrk="1" hangingPunct="1"/>
            <a:r>
              <a:rPr lang="en-US" sz="2800" smtClean="0"/>
              <a:t>Homicide case. </a:t>
            </a:r>
          </a:p>
          <a:p>
            <a:pPr eaLnBrk="1" hangingPunct="1"/>
            <a:r>
              <a:rPr lang="en-US" sz="2800" smtClean="0"/>
              <a:t>The issue was identification.</a:t>
            </a:r>
          </a:p>
          <a:p>
            <a:pPr eaLnBrk="1" hangingPunct="1"/>
            <a:r>
              <a:rPr lang="en-US" sz="2800" smtClean="0"/>
              <a:t>An expert with extensive experience of footwear marks, compared footwear marks from the crime scene with trainers found in the defendant’s house after his arrest.</a:t>
            </a:r>
          </a:p>
          <a:p>
            <a:pPr eaLnBrk="1" hangingPunct="1"/>
            <a:r>
              <a:rPr lang="en-US" sz="2800" smtClean="0"/>
              <a:t>The expert opinioned that there was a “moderate degree of scientific evidence” to support his view that the trainers recovered at the defendant’s house had made those marks that were left at the crime scene.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37125" y="930275"/>
            <a:ext cx="2317750" cy="12938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 </a:t>
            </a:r>
            <a:r>
              <a:rPr lang="en-US" sz="2800" dirty="0" smtClean="0"/>
              <a:t>v</a:t>
            </a:r>
            <a:r>
              <a:rPr lang="en-US" dirty="0" smtClean="0"/>
              <a:t> T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Content Placeholder 2"/>
          <p:cNvSpPr>
            <a:spLocks noGrp="1"/>
          </p:cNvSpPr>
          <p:nvPr>
            <p:ph idx="1"/>
          </p:nvPr>
        </p:nvSpPr>
        <p:spPr>
          <a:xfrm>
            <a:off x="685800" y="1951038"/>
            <a:ext cx="10820400" cy="4906962"/>
          </a:xfrm>
        </p:spPr>
        <p:txBody>
          <a:bodyPr/>
          <a:lstStyle/>
          <a:p>
            <a:pPr eaLnBrk="1" hangingPunct="1"/>
            <a:r>
              <a:rPr lang="en-US" sz="2800" smtClean="0"/>
              <a:t>There was no statistical information or reference to Likelihood ratios in his report.</a:t>
            </a:r>
          </a:p>
          <a:p>
            <a:pPr eaLnBrk="1" hangingPunct="1"/>
            <a:r>
              <a:rPr lang="en-US" sz="2800" smtClean="0"/>
              <a:t>The practice of using likelihood ratios to formulate opinions placed before a jury, without disclosing is contrary to the principles of open justice.</a:t>
            </a:r>
          </a:p>
          <a:p>
            <a:pPr eaLnBrk="1" hangingPunct="1"/>
            <a:r>
              <a:rPr lang="en-US" sz="2800" smtClean="0"/>
              <a:t>For future cases, strict compliance with the obligation of transparency  should ensure that in each case where an expert provider of forensic opinion seeks to develop a new way of arriving at an opinion, that new way can be examined in open court applying the ordinary principles for the admissibility of expert evidence.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37125" y="0"/>
            <a:ext cx="6437313" cy="1282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 </a:t>
            </a:r>
            <a:r>
              <a:rPr lang="en-US" sz="2800" dirty="0" smtClean="0"/>
              <a:t>v</a:t>
            </a:r>
            <a:r>
              <a:rPr lang="en-US" dirty="0" smtClean="0"/>
              <a:t> T </a:t>
            </a:r>
            <a:br>
              <a:rPr lang="en-US" dirty="0" smtClean="0"/>
            </a:br>
            <a:r>
              <a:rPr lang="en-US" sz="1200" dirty="0" smtClean="0">
                <a:hlinkClick r:id="rId2"/>
              </a:rPr>
              <a:t>http://www.criminallawand</a:t>
            </a:r>
            <a:r>
              <a:rPr lang="en-US" sz="1200" dirty="0" smtClean="0"/>
              <a:t>justice.co.uk/clj-reporter/R-v-T-2010-All-ER-D-240-Oct-2010 </a:t>
            </a:r>
            <a:endParaRPr lang="en-US" sz="12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2938" y="295275"/>
            <a:ext cx="6232525" cy="5746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Recommended reading</a:t>
            </a:r>
            <a:endParaRPr lang="en-US" dirty="0"/>
          </a:p>
        </p:txBody>
      </p:sp>
      <p:sp>
        <p:nvSpPr>
          <p:cNvPr id="91138" name="Content Placeholder 2"/>
          <p:cNvSpPr>
            <a:spLocks noGrp="1"/>
          </p:cNvSpPr>
          <p:nvPr>
            <p:ph sz="half" idx="1"/>
          </p:nvPr>
        </p:nvSpPr>
        <p:spPr>
          <a:xfrm>
            <a:off x="557213" y="2193925"/>
            <a:ext cx="5462587" cy="4024313"/>
          </a:xfrm>
        </p:spPr>
        <p:txBody>
          <a:bodyPr/>
          <a:lstStyle/>
          <a:p>
            <a:pPr lvl="2" eaLnBrk="1" hangingPunct="1"/>
            <a:r>
              <a:rPr lang="en-US" smtClean="0"/>
              <a:t>Vernon w., The Development and Practice of Forensic Podiatry”, JCFM, Oct. 2006, p 2284-7</a:t>
            </a:r>
          </a:p>
          <a:p>
            <a:pPr lvl="2" eaLnBrk="1" hangingPunct="1"/>
            <a:endParaRPr lang="en-US" smtClean="0"/>
          </a:p>
          <a:p>
            <a:pPr lvl="2" eaLnBrk="1" hangingPunct="1"/>
            <a:r>
              <a:rPr lang="en-US" smtClean="0"/>
              <a:t>Vernon et al. The Role and Scope of Practice of Forensic Podiatry, </a:t>
            </a:r>
            <a:r>
              <a:rPr lang="en-US" smtClean="0">
                <a:hlinkClick r:id="rId2"/>
              </a:rPr>
              <a:t>www.theiai.org/disciplines/podiatry/podiatry_role_and_scope.pdf</a:t>
            </a:r>
            <a:endParaRPr lang="en-US" smtClean="0"/>
          </a:p>
          <a:p>
            <a:pPr lvl="2" eaLnBrk="1" hangingPunct="1"/>
            <a:endParaRPr lang="en-US" smtClean="0">
              <a:solidFill>
                <a:srgbClr val="FF0000"/>
              </a:solidFill>
            </a:endParaRPr>
          </a:p>
          <a:p>
            <a:pPr lvl="2" eaLnBrk="1" hangingPunct="1"/>
            <a:endParaRPr lang="en-US" smtClean="0"/>
          </a:p>
          <a:p>
            <a:pPr lvl="2" eaLnBrk="1" hangingPunct="1"/>
            <a:endParaRPr lang="en-US" smtClean="0"/>
          </a:p>
          <a:p>
            <a:pPr lvl="2" eaLnBrk="1" hangingPunct="1"/>
            <a:endParaRPr lang="en-US" smtClean="0"/>
          </a:p>
        </p:txBody>
      </p:sp>
      <p:pic>
        <p:nvPicPr>
          <p:cNvPr id="9113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921500" y="1047750"/>
            <a:ext cx="5270500" cy="58102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713" y="331788"/>
            <a:ext cx="8610600" cy="1293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Common shoe-related questions asked of podiatrists 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3925"/>
            <a:ext cx="5334000" cy="4664075"/>
          </a:xfrm>
        </p:spPr>
        <p:txBody>
          <a:bodyPr/>
          <a:lstStyle/>
          <a:p>
            <a:pPr eaLnBrk="1" hangingPunct="1"/>
            <a:r>
              <a:rPr lang="en-US" sz="2800" smtClean="0"/>
              <a:t>Could a foot fit into a particular shoe that is smaller than the foot?</a:t>
            </a:r>
          </a:p>
        </p:txBody>
      </p:sp>
      <p:pic>
        <p:nvPicPr>
          <p:cNvPr id="2662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54613" y="1625600"/>
            <a:ext cx="7037387" cy="5232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713" y="331788"/>
            <a:ext cx="8610600" cy="1293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Common shoe-related questions asked of podiatrists 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3925"/>
            <a:ext cx="5334000" cy="4664075"/>
          </a:xfrm>
        </p:spPr>
        <p:txBody>
          <a:bodyPr/>
          <a:lstStyle/>
          <a:p>
            <a:pPr eaLnBrk="1" hangingPunct="1"/>
            <a:r>
              <a:rPr lang="en-US" sz="2800" smtClean="0"/>
              <a:t>Can you explain [due to your podiatric knowledge and experience] differences between foot impressions, wear marks between shoes, and differences between feet and shoes?  </a:t>
            </a:r>
          </a:p>
        </p:txBody>
      </p:sp>
      <p:pic>
        <p:nvPicPr>
          <p:cNvPr id="2765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18250" y="1625600"/>
            <a:ext cx="5453063" cy="5232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</Template>
  <TotalTime>544</TotalTime>
  <Words>2264</Words>
  <Application>Microsoft Office PowerPoint</Application>
  <PresentationFormat>Custom</PresentationFormat>
  <Paragraphs>311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73</vt:i4>
      </vt:variant>
    </vt:vector>
  </HeadingPairs>
  <TitlesOfParts>
    <vt:vector size="83" baseType="lpstr">
      <vt:lpstr>Arial</vt:lpstr>
      <vt:lpstr>Century Gothic</vt:lpstr>
      <vt:lpstr>Calibri</vt:lpstr>
      <vt:lpstr>Vapor Trail</vt:lpstr>
      <vt:lpstr>Vapor Trail</vt:lpstr>
      <vt:lpstr>Vapor Trail</vt:lpstr>
      <vt:lpstr>Vapor Trail</vt:lpstr>
      <vt:lpstr>Vapor Trail</vt:lpstr>
      <vt:lpstr>Vapor Trail</vt:lpstr>
      <vt:lpstr>Vapor Trail</vt:lpstr>
      <vt:lpstr>       ESSENTIALS OF  FORENSIC PODIATRY</vt:lpstr>
      <vt:lpstr>SHOE GEAR ANALYSIS</vt:lpstr>
      <vt:lpstr>THE EFFECT OF FOOTWEAR  ON FOOT HEALTH </vt:lpstr>
      <vt:lpstr>THE EFFECT OF FOOTWEAR  ON FOOT HEALTH </vt:lpstr>
      <vt:lpstr>POTENTIAL SHOE GEAR EXAMINATIONS IN A ROUTINE PODIATRY PRACTICE</vt:lpstr>
      <vt:lpstr>SHOE GEAR / FOOTWEAR IDENTIFICATION</vt:lpstr>
      <vt:lpstr>COMMON SHOE-RELATED QUESTIONS ASKED OF PODIATRISTS </vt:lpstr>
      <vt:lpstr>COMMON SHOE-RELATED QUESTIONS ASKED OF PODIATRISTS </vt:lpstr>
      <vt:lpstr>COMMON SHOE-RELATED QUESTIONS ASKED OF PODIATRISTS </vt:lpstr>
      <vt:lpstr>PHYSICAL EVIDENCE </vt:lpstr>
      <vt:lpstr>INDIVIDUAL CHARACTERISTICS</vt:lpstr>
      <vt:lpstr>IDENTIFYING CHARACTERISTICS</vt:lpstr>
      <vt:lpstr>CLASS CHARACTERISTICS</vt:lpstr>
      <vt:lpstr>MARKED SHOE SIZE</vt:lpstr>
      <vt:lpstr>Slide 15</vt:lpstr>
      <vt:lpstr>Slide 16</vt:lpstr>
      <vt:lpstr>Slide 17</vt:lpstr>
      <vt:lpstr>TOE SPRING IS THE ELEVATION OF THE TOE END OF THE LAST FROM THE HORIZONTAL SURFACE WHEN THE SEAT IS RAISED TO ITS CORRECT HEIGHT  </vt:lpstr>
      <vt:lpstr>Slide 19</vt:lpstr>
      <vt:lpstr>COMBINED, CLASS CHARACTERISTICS CREATE MUCH STRONGER INDIVIDUALITY</vt:lpstr>
      <vt:lpstr>SHOE GEAR SIZING</vt:lpstr>
      <vt:lpstr>SHOE GEAR SIZING</vt:lpstr>
      <vt:lpstr> OPERATING PROCEDURES</vt:lpstr>
      <vt:lpstr>SHOE GEAR SIZING</vt:lpstr>
      <vt:lpstr>ANALYZE WEAR </vt:lpstr>
      <vt:lpstr>ANALYZE WEAR </vt:lpstr>
      <vt:lpstr>ANALYZE WEAR </vt:lpstr>
      <vt:lpstr>OUTSOLE EXAMINATION</vt:lpstr>
      <vt:lpstr>MODEL OF SHOE WEAR INFLUENCE</vt:lpstr>
      <vt:lpstr>ANALYZE WEAR </vt:lpstr>
      <vt:lpstr>ANALYZE WEAR </vt:lpstr>
      <vt:lpstr>ANALYZE WEAR </vt:lpstr>
      <vt:lpstr>Slide 33</vt:lpstr>
      <vt:lpstr>Slide 34</vt:lpstr>
      <vt:lpstr>SINGLE/MULTIPLE WEARER</vt:lpstr>
      <vt:lpstr>INSOLE EXAMINATION</vt:lpstr>
      <vt:lpstr>INSOLE CASE EXAMPLE </vt:lpstr>
      <vt:lpstr>INSOLE CASE EXAMPLE</vt:lpstr>
      <vt:lpstr>CASE STUDY “A” FORENSIC PODIATRY WORKSHOP © PROFESSOR WESLEY VERNON OBE</vt:lpstr>
      <vt:lpstr>CASE STUDY “A”  FORENSIC PODIATRY WORKSHOP © PROFESSOR WESLEY VERNON OBE</vt:lpstr>
      <vt:lpstr>CASE STUDY “A” FORENSIC PODIATRY WORKSHOP © PROFESSOR WESLEY VERNON OBE</vt:lpstr>
      <vt:lpstr>CASE STUDY “A” FORENSIC PODIATRY WORKSHOP© PROFESSOR WESLEY VERNON OBE</vt:lpstr>
      <vt:lpstr>CASE STUDY “A” FORENSIC PODIATRY WORKSHOP© PROFESSOR WESLEY VERNON OBE </vt:lpstr>
      <vt:lpstr>CASE STUDY “A” COMPARISON</vt:lpstr>
      <vt:lpstr>CASE STUDY “A” COMPARISON</vt:lpstr>
      <vt:lpstr>CASE STUDY “A” DIMAGGIO J, VERNON W, FORENSIC PODIATRY, HUMANA PRESS, 2011, P146.</vt:lpstr>
      <vt:lpstr>Slide 47</vt:lpstr>
      <vt:lpstr>CASE STUDY “B” FORENSIC PODIATRY WORKSHOP, SHEFFIELD NHS,  ©PROFESSOR WESLEY VERNON OBE 2010  </vt:lpstr>
      <vt:lpstr>CASE STUDY “B” FORENSIC PODIATRY WORKSHOP, SHEFFIELD NHS,  ©PROFESSOR WESLEY VERNON OBE 2010  </vt:lpstr>
      <vt:lpstr>CASE STUDY “B” FORENSIC PODIATRY WORKSHOP, SHEFFIELD NHS,  ©PROFESSOR WESLEY VERNON OBE 2010  </vt:lpstr>
      <vt:lpstr>CASE STUDY “B” FORENSIC PODIATRY WORKSHOP, SHEFFIELD NHS,  ©PROFESSOR WESLEY VERNON OBE 2010  </vt:lpstr>
      <vt:lpstr>CASE STUDY “B” FORENSIC PODIATRY WORKSHOP, SHEFFIELD NHS,  ©PROFESSOR WESLEY VERNON OBE 2010  </vt:lpstr>
      <vt:lpstr>CASE STUDY “B” FORENSIC PODIATRY WORKSHOP, SHEFFIELD NHS,  ©PROFESSOR WESLEY VERNON OBE 2010  </vt:lpstr>
      <vt:lpstr>CASE STUDY “B” FORENSIC PODIATRY WORKSHOP, SHEFFIELD NHS,  ©PROFESSOR WESLEY VERNON OBE 2010  </vt:lpstr>
      <vt:lpstr>CASE STUDY “B” FORENSIC PODIATRY WORKSHOP, SHEFFIELD NHS,  ©PROFESSOR WESLEY VERNON OBE 2010  </vt:lpstr>
      <vt:lpstr>CASE STUDY “B” FORENSIC PODIATRY WORKSHOP, SHEFFIELD NHS,  ©PROFESSOR WESLEY VERNON OBE 2010  </vt:lpstr>
      <vt:lpstr>CASE STUDY “B” FORENSIC PODIATRY WORKSHOP, SHEFFIELD NHS,  ©PROFESSOR WESLEY VERNON OBE 2010  </vt:lpstr>
      <vt:lpstr>CASE STUDY “B” FORENSIC PODIATRY WORKSHOP, SHEFFIELD NHS,  ©PROFESSOR WESLEY VERNON OBE 2010  </vt:lpstr>
      <vt:lpstr>CASE STUDY “B” FORENSIC PODIATRY WORKSHOP, SHEFFIELD NHS,  ©PROFESSOR WESLEY VERNON OBE 2010  </vt:lpstr>
      <vt:lpstr>KEEP IN MIND </vt:lpstr>
      <vt:lpstr>DAY TO DAY ACTIVITY AFFECTS WEAR OF SHOES </vt:lpstr>
      <vt:lpstr>CONTEXT IS EVERYTHING ©FORENSIC PODIATRY WORKSHOP, PROFESSOR WESLEY VERNON OBE 2010</vt:lpstr>
      <vt:lpstr>CONTEXT IS EVERYTHING </vt:lpstr>
      <vt:lpstr>Context is Everything!!!  </vt:lpstr>
      <vt:lpstr>CONTEXT IS EVERYTHING </vt:lpstr>
      <vt:lpstr>CONTEXT IS EVERYTHING </vt:lpstr>
      <vt:lpstr>CONTEXT IS EVERYTHING </vt:lpstr>
      <vt:lpstr>Slide 68</vt:lpstr>
      <vt:lpstr>Slide 69</vt:lpstr>
      <vt:lpstr>R V T</vt:lpstr>
      <vt:lpstr>R V T</vt:lpstr>
      <vt:lpstr>R V T  HTTP://WWW.CRIMINALLAWANDJUSTICE.CO.UK/CLJ-REPORTER/R-V-T-2010-ALL-ER-D-240-OCT-2010 </vt:lpstr>
      <vt:lpstr>RECOMMENDED READING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Podiatry</dc:title>
  <dc:creator>BRYAN KAGAN</dc:creator>
  <cp:lastModifiedBy>Bryan</cp:lastModifiedBy>
  <cp:revision>72</cp:revision>
  <dcterms:created xsi:type="dcterms:W3CDTF">2014-12-15T21:05:31Z</dcterms:created>
  <dcterms:modified xsi:type="dcterms:W3CDTF">2017-03-13T13:58:25Z</dcterms:modified>
</cp:coreProperties>
</file>