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329" r:id="rId3"/>
    <p:sldId id="289" r:id="rId4"/>
    <p:sldId id="290" r:id="rId5"/>
    <p:sldId id="291" r:id="rId6"/>
    <p:sldId id="269" r:id="rId7"/>
    <p:sldId id="275" r:id="rId8"/>
    <p:sldId id="264" r:id="rId9"/>
    <p:sldId id="265" r:id="rId10"/>
    <p:sldId id="266" r:id="rId11"/>
    <p:sldId id="258" r:id="rId12"/>
    <p:sldId id="259" r:id="rId13"/>
    <p:sldId id="260" r:id="rId14"/>
    <p:sldId id="261" r:id="rId15"/>
    <p:sldId id="263" r:id="rId16"/>
    <p:sldId id="257" r:id="rId17"/>
    <p:sldId id="267" r:id="rId18"/>
    <p:sldId id="268" r:id="rId19"/>
    <p:sldId id="270" r:id="rId20"/>
    <p:sldId id="271" r:id="rId21"/>
    <p:sldId id="272" r:id="rId22"/>
    <p:sldId id="273" r:id="rId23"/>
    <p:sldId id="274" r:id="rId24"/>
    <p:sldId id="286" r:id="rId25"/>
    <p:sldId id="287" r:id="rId26"/>
    <p:sldId id="288" r:id="rId27"/>
    <p:sldId id="276" r:id="rId28"/>
    <p:sldId id="277" r:id="rId29"/>
    <p:sldId id="278" r:id="rId30"/>
    <p:sldId id="279" r:id="rId31"/>
    <p:sldId id="280" r:id="rId32"/>
    <p:sldId id="281" r:id="rId33"/>
    <p:sldId id="282" r:id="rId34"/>
    <p:sldId id="283" r:id="rId35"/>
    <p:sldId id="284" r:id="rId36"/>
    <p:sldId id="285"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8" r:id="rId53"/>
    <p:sldId id="310" r:id="rId54"/>
    <p:sldId id="312" r:id="rId55"/>
    <p:sldId id="313" r:id="rId56"/>
    <p:sldId id="314" r:id="rId57"/>
    <p:sldId id="315" r:id="rId58"/>
    <p:sldId id="316" r:id="rId59"/>
    <p:sldId id="317" r:id="rId60"/>
    <p:sldId id="318" r:id="rId61"/>
    <p:sldId id="319" r:id="rId62"/>
    <p:sldId id="320" r:id="rId63"/>
    <p:sldId id="321" r:id="rId64"/>
    <p:sldId id="322" r:id="rId65"/>
    <p:sldId id="343" r:id="rId66"/>
    <p:sldId id="338" r:id="rId67"/>
    <p:sldId id="339" r:id="rId68"/>
    <p:sldId id="340" r:id="rId69"/>
    <p:sldId id="341" r:id="rId70"/>
    <p:sldId id="342" r:id="rId71"/>
    <p:sldId id="323" r:id="rId72"/>
    <p:sldId id="324" r:id="rId73"/>
    <p:sldId id="325" r:id="rId74"/>
    <p:sldId id="326" r:id="rId75"/>
    <p:sldId id="327" r:id="rId76"/>
    <p:sldId id="328" r:id="rId77"/>
    <p:sldId id="330" r:id="rId78"/>
    <p:sldId id="331" r:id="rId79"/>
    <p:sldId id="332" r:id="rId80"/>
    <p:sldId id="333" r:id="rId81"/>
    <p:sldId id="334" r:id="rId82"/>
    <p:sldId id="335" r:id="rId83"/>
    <p:sldId id="336"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180537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4C22C-DA53-4DBB-9D01-9BD79501440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46016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014062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1638405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359727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84C22C-DA53-4DBB-9D01-9BD795014403}"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006576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84C22C-DA53-4DBB-9D01-9BD795014403}" type="datetimeFigureOut">
              <a:rPr lang="en-US" smtClean="0"/>
              <a:t>1/21/2015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850793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383867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11195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7335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4C22C-DA53-4DBB-9D01-9BD795014403}"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320652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84C22C-DA53-4DBB-9D01-9BD79501440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41616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84C22C-DA53-4DBB-9D01-9BD795014403}"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418663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84C22C-DA53-4DBB-9D01-9BD795014403}"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26638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4C22C-DA53-4DBB-9D01-9BD795014403}"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158988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4C22C-DA53-4DBB-9D01-9BD79501440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218393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4C22C-DA53-4DBB-9D01-9BD795014403}"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AA00E4-1C25-4C70-A42C-B106625B5139}" type="slidenum">
              <a:rPr lang="en-US" smtClean="0"/>
              <a:t>‹#›</a:t>
            </a:fld>
            <a:endParaRPr lang="en-US"/>
          </a:p>
        </p:txBody>
      </p:sp>
    </p:spTree>
    <p:extLst>
      <p:ext uri="{BB962C8B-B14F-4D97-AF65-F5344CB8AC3E}">
        <p14:creationId xmlns:p14="http://schemas.microsoft.com/office/powerpoint/2010/main" val="71826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84C22C-DA53-4DBB-9D01-9BD795014403}" type="datetimeFigureOut">
              <a:rPr lang="en-US" smtClean="0"/>
              <a:t>1/21/2015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AAA00E4-1C25-4C70-A42C-B106625B5139}" type="slidenum">
              <a:rPr lang="en-US" smtClean="0"/>
              <a:t>‹#›</a:t>
            </a:fld>
            <a:endParaRPr lang="en-US"/>
          </a:p>
        </p:txBody>
      </p:sp>
    </p:spTree>
    <p:extLst>
      <p:ext uri="{BB962C8B-B14F-4D97-AF65-F5344CB8AC3E}">
        <p14:creationId xmlns:p14="http://schemas.microsoft.com/office/powerpoint/2010/main" val="3326478385"/>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juryology.com/2014/06/26/difference-between-expert-an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993423"/>
          </a:xfrm>
        </p:spPr>
        <p:txBody>
          <a:bodyPr/>
          <a:lstStyle/>
          <a:p>
            <a:r>
              <a:rPr lang="en-US" dirty="0" smtClean="0"/>
              <a:t>Forensic Podiatry II</a:t>
            </a:r>
            <a:endParaRPr lang="en-US" dirty="0"/>
          </a:p>
        </p:txBody>
      </p:sp>
      <p:sp>
        <p:nvSpPr>
          <p:cNvPr id="3" name="Subtitle 2"/>
          <p:cNvSpPr>
            <a:spLocks noGrp="1"/>
          </p:cNvSpPr>
          <p:nvPr>
            <p:ph type="subTitle" idx="1"/>
          </p:nvPr>
        </p:nvSpPr>
        <p:spPr>
          <a:xfrm>
            <a:off x="1154955" y="3397956"/>
            <a:ext cx="9411445" cy="2240844"/>
          </a:xfrm>
        </p:spPr>
        <p:txBody>
          <a:bodyPr>
            <a:normAutofit/>
          </a:bodyPr>
          <a:lstStyle/>
          <a:p>
            <a:r>
              <a:rPr lang="en-US" dirty="0" smtClean="0"/>
              <a:t> </a:t>
            </a:r>
            <a:r>
              <a:rPr lang="en-US" sz="3200" dirty="0" smtClean="0"/>
              <a:t>EXPERT WITNESS PREPARATION AND TESTIMONY</a:t>
            </a:r>
          </a:p>
          <a:p>
            <a:endParaRPr lang="en-US" sz="3200" dirty="0"/>
          </a:p>
          <a:p>
            <a:endParaRPr lang="en-US" sz="3200" dirty="0" smtClean="0"/>
          </a:p>
          <a:p>
            <a:r>
              <a:rPr lang="en-US" sz="1200" dirty="0" smtClean="0"/>
              <a:t>                                                                                                               ©Bryan Kagan 2015</a:t>
            </a:r>
            <a:endParaRPr lang="en-US" sz="2800" dirty="0"/>
          </a:p>
        </p:txBody>
      </p:sp>
    </p:spTree>
    <p:extLst>
      <p:ext uri="{BB962C8B-B14F-4D97-AF65-F5344CB8AC3E}">
        <p14:creationId xmlns:p14="http://schemas.microsoft.com/office/powerpoint/2010/main" val="179862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182510"/>
          </a:xfrm>
        </p:spPr>
        <p:txBody>
          <a:bodyPr/>
          <a:lstStyle/>
          <a:p>
            <a:r>
              <a:rPr lang="en-US" dirty="0" smtClean="0"/>
              <a:t>End the Initial Contact Correctly</a:t>
            </a:r>
            <a:br>
              <a:rPr lang="en-US" dirty="0" smtClean="0"/>
            </a:br>
            <a:r>
              <a:rPr lang="en-US" sz="1200" dirty="0" smtClean="0"/>
              <a:t>Hamilton R, The Expert Witness Marketing Book, http://www.expertcommunications.com</a:t>
            </a:r>
            <a:endParaRPr lang="en-US" sz="1200" dirty="0"/>
          </a:p>
        </p:txBody>
      </p:sp>
      <p:sp>
        <p:nvSpPr>
          <p:cNvPr id="3" name="Content Placeholder 2"/>
          <p:cNvSpPr>
            <a:spLocks noGrp="1"/>
          </p:cNvSpPr>
          <p:nvPr>
            <p:ph idx="1"/>
          </p:nvPr>
        </p:nvSpPr>
        <p:spPr>
          <a:xfrm>
            <a:off x="1154954" y="2332565"/>
            <a:ext cx="8825659" cy="4440767"/>
          </a:xfrm>
        </p:spPr>
        <p:txBody>
          <a:bodyPr>
            <a:normAutofit lnSpcReduction="10000"/>
          </a:bodyPr>
          <a:lstStyle/>
          <a:p>
            <a:r>
              <a:rPr lang="en-US" sz="2800" dirty="0" smtClean="0"/>
              <a:t>Assure the attorney that you are </a:t>
            </a:r>
            <a:r>
              <a:rPr lang="en-US" sz="2800" dirty="0" smtClean="0"/>
              <a:t>the right </a:t>
            </a:r>
            <a:r>
              <a:rPr lang="en-US" sz="2800" dirty="0" smtClean="0"/>
              <a:t>choice by adding something like, “based on my (extensive) experience with [the topic of the case the attorney talked about], I am confident I can be of help to you in this matter.</a:t>
            </a:r>
          </a:p>
          <a:p>
            <a:r>
              <a:rPr lang="en-US" sz="2800" dirty="0" smtClean="0"/>
              <a:t>Or express interest in the case, “the case you described sounds interesting and challenging. I would enjoy working on it.”</a:t>
            </a:r>
          </a:p>
          <a:p>
            <a:r>
              <a:rPr lang="en-US" sz="2800" dirty="0" smtClean="0"/>
              <a:t>These little extra expressions of enthusiasm just might make the difference .</a:t>
            </a:r>
          </a:p>
        </p:txBody>
      </p:sp>
    </p:spTree>
    <p:extLst>
      <p:ext uri="{BB962C8B-B14F-4D97-AF65-F5344CB8AC3E}">
        <p14:creationId xmlns:p14="http://schemas.microsoft.com/office/powerpoint/2010/main" val="87390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PROOFREAD YOUR CURRICULUM VITAE</a:t>
            </a:r>
            <a:endParaRPr lang="en-US" dirty="0"/>
          </a:p>
        </p:txBody>
      </p:sp>
      <p:sp>
        <p:nvSpPr>
          <p:cNvPr id="3" name="Content Placeholder 2"/>
          <p:cNvSpPr>
            <a:spLocks noGrp="1"/>
          </p:cNvSpPr>
          <p:nvPr>
            <p:ph sz="half" idx="1"/>
          </p:nvPr>
        </p:nvSpPr>
        <p:spPr/>
        <p:txBody>
          <a:bodyPr>
            <a:normAutofit/>
          </a:bodyPr>
          <a:lstStyle/>
          <a:p>
            <a:r>
              <a:rPr lang="en-US" sz="2800" dirty="0" smtClean="0"/>
              <a:t>You should strive to have your Curriculum Vitae free from typographical, grammatical and spelling errors.</a:t>
            </a:r>
          </a:p>
        </p:txBody>
      </p:sp>
      <p:sp>
        <p:nvSpPr>
          <p:cNvPr id="7" name="Content Placeholder 6"/>
          <p:cNvSpPr>
            <a:spLocks noGrp="1"/>
          </p:cNvSpPr>
          <p:nvPr>
            <p:ph sz="half" idx="2"/>
          </p:nvPr>
        </p:nvSpPr>
        <p:spPr/>
        <p:txBody>
          <a:bodyPr>
            <a:normAutofit/>
          </a:bodyPr>
          <a:lstStyle/>
          <a:p>
            <a:r>
              <a:rPr lang="en-US" sz="2400" dirty="0" smtClean="0"/>
              <a:t>1.) </a:t>
            </a:r>
            <a:r>
              <a:rPr lang="en-US" sz="2400" b="1" i="1" dirty="0" err="1" smtClean="0"/>
              <a:t>currnt</a:t>
            </a:r>
            <a:r>
              <a:rPr lang="en-US" sz="2400" dirty="0" smtClean="0"/>
              <a:t> academic appointments</a:t>
            </a:r>
          </a:p>
          <a:p>
            <a:r>
              <a:rPr lang="en-US" sz="2400" dirty="0" smtClean="0"/>
              <a:t>2.) </a:t>
            </a:r>
            <a:r>
              <a:rPr lang="en-US" sz="2400" b="1" i="1" dirty="0" err="1" smtClean="0"/>
              <a:t>higly</a:t>
            </a:r>
            <a:r>
              <a:rPr lang="en-US" sz="2400" dirty="0" smtClean="0"/>
              <a:t> rated lecturer</a:t>
            </a:r>
          </a:p>
          <a:p>
            <a:r>
              <a:rPr lang="en-US" sz="2400" dirty="0" smtClean="0"/>
              <a:t>3.) qualified in </a:t>
            </a:r>
            <a:r>
              <a:rPr lang="en-US" sz="2400" b="1" i="1" dirty="0" err="1" smtClean="0"/>
              <a:t>TexasandNew</a:t>
            </a:r>
            <a:r>
              <a:rPr lang="en-US" sz="2400" dirty="0" smtClean="0"/>
              <a:t> York</a:t>
            </a:r>
          </a:p>
          <a:p>
            <a:r>
              <a:rPr lang="en-US" sz="2400" dirty="0" smtClean="0"/>
              <a:t>4.) you are approximately </a:t>
            </a:r>
            <a:r>
              <a:rPr lang="en-US" sz="2400" b="1" i="1" dirty="0" smtClean="0"/>
              <a:t>235</a:t>
            </a:r>
            <a:r>
              <a:rPr lang="en-US" sz="2400" dirty="0" smtClean="0"/>
              <a:t> years old?</a:t>
            </a:r>
          </a:p>
        </p:txBody>
      </p:sp>
    </p:spTree>
    <p:extLst>
      <p:ext uri="{BB962C8B-B14F-4D97-AF65-F5344CB8AC3E}">
        <p14:creationId xmlns:p14="http://schemas.microsoft.com/office/powerpoint/2010/main" val="130813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PROOFREAD YOUR CURRICULUM VITAE</a:t>
            </a:r>
            <a:endParaRPr lang="en-US" dirty="0"/>
          </a:p>
        </p:txBody>
      </p:sp>
      <p:sp>
        <p:nvSpPr>
          <p:cNvPr id="3" name="Content Placeholder 2"/>
          <p:cNvSpPr>
            <a:spLocks noGrp="1"/>
          </p:cNvSpPr>
          <p:nvPr>
            <p:ph sz="half" idx="1"/>
          </p:nvPr>
        </p:nvSpPr>
        <p:spPr/>
        <p:txBody>
          <a:bodyPr>
            <a:normAutofit/>
          </a:bodyPr>
          <a:lstStyle/>
          <a:p>
            <a:r>
              <a:rPr lang="en-US" sz="2800" dirty="0" smtClean="0"/>
              <a:t>The quality of your CV is totally and completely within your control.</a:t>
            </a:r>
          </a:p>
        </p:txBody>
      </p:sp>
      <p:sp>
        <p:nvSpPr>
          <p:cNvPr id="2" name="Content Placeholder 1"/>
          <p:cNvSpPr>
            <a:spLocks noGrp="1"/>
          </p:cNvSpPr>
          <p:nvPr>
            <p:ph sz="half" idx="2"/>
          </p:nvPr>
        </p:nvSpPr>
        <p:spPr>
          <a:xfrm>
            <a:off x="6208712" y="2421466"/>
            <a:ext cx="4825159" cy="4436534"/>
          </a:xfrm>
        </p:spPr>
        <p:txBody>
          <a:bodyPr>
            <a:noAutofit/>
          </a:bodyPr>
          <a:lstStyle/>
          <a:p>
            <a:r>
              <a:rPr lang="en-US" sz="2400" b="1" dirty="0" smtClean="0"/>
              <a:t>Response:</a:t>
            </a:r>
            <a:r>
              <a:rPr lang="en-US" sz="2400" dirty="0" smtClean="0"/>
              <a:t> “I should have had my secretary proof it better”</a:t>
            </a:r>
          </a:p>
          <a:p>
            <a:r>
              <a:rPr lang="en-US" sz="2400" b="1" dirty="0" smtClean="0"/>
              <a:t>Question:</a:t>
            </a:r>
            <a:r>
              <a:rPr lang="en-US" sz="2400" dirty="0" smtClean="0"/>
              <a:t> “Sir, please look at your 5-page CV and the 18 typographical and grammatical errors you have and please tell the jury why they should listen to a so-called expert who is so imprecise and sloppy?”</a:t>
            </a:r>
            <a:endParaRPr lang="en-US" sz="2400" dirty="0"/>
          </a:p>
        </p:txBody>
      </p:sp>
    </p:spTree>
    <p:extLst>
      <p:ext uri="{BB962C8B-B14F-4D97-AF65-F5344CB8AC3E}">
        <p14:creationId xmlns:p14="http://schemas.microsoft.com/office/powerpoint/2010/main" val="372798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PROOFREAD YOUR CURRICULUM VITAE</a:t>
            </a:r>
            <a:endParaRPr lang="en-US" dirty="0"/>
          </a:p>
        </p:txBody>
      </p:sp>
      <p:sp>
        <p:nvSpPr>
          <p:cNvPr id="3" name="Content Placeholder 2"/>
          <p:cNvSpPr>
            <a:spLocks noGrp="1"/>
          </p:cNvSpPr>
          <p:nvPr>
            <p:ph sz="half" idx="1"/>
          </p:nvPr>
        </p:nvSpPr>
        <p:spPr/>
        <p:txBody>
          <a:bodyPr>
            <a:normAutofit/>
          </a:bodyPr>
          <a:lstStyle/>
          <a:p>
            <a:r>
              <a:rPr lang="en-US" sz="2800" dirty="0" smtClean="0"/>
              <a:t>There are no excuses for having multiple mistakes in your CV.</a:t>
            </a:r>
            <a:endParaRPr lang="en-US" sz="2800" dirty="0"/>
          </a:p>
        </p:txBody>
      </p:sp>
      <p:sp>
        <p:nvSpPr>
          <p:cNvPr id="2" name="Content Placeholder 1"/>
          <p:cNvSpPr>
            <a:spLocks noGrp="1"/>
          </p:cNvSpPr>
          <p:nvPr>
            <p:ph sz="half" idx="2"/>
          </p:nvPr>
        </p:nvSpPr>
        <p:spPr>
          <a:xfrm>
            <a:off x="6208712" y="2421466"/>
            <a:ext cx="4825159" cy="4436534"/>
          </a:xfrm>
        </p:spPr>
        <p:txBody>
          <a:bodyPr>
            <a:noAutofit/>
          </a:bodyPr>
          <a:lstStyle/>
          <a:p>
            <a:r>
              <a:rPr lang="en-US" sz="2800" dirty="0" smtClean="0"/>
              <a:t>While having one or two typographical mistakes on your CV is not fatal, it poorly reflects on you. The more mistakes there are, the more likely the jury may question why they should believe this sloppy expert </a:t>
            </a:r>
            <a:endParaRPr lang="en-US" sz="2800" dirty="0"/>
          </a:p>
        </p:txBody>
      </p:sp>
    </p:spTree>
    <p:extLst>
      <p:ext uri="{BB962C8B-B14F-4D97-AF65-F5344CB8AC3E}">
        <p14:creationId xmlns:p14="http://schemas.microsoft.com/office/powerpoint/2010/main" val="323368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Proof your CV and have one or two intelligent and literate people reproof it as well.</a:t>
            </a:r>
            <a:endParaRPr lang="en-US" dirty="0"/>
          </a:p>
        </p:txBody>
      </p:sp>
      <p:sp>
        <p:nvSpPr>
          <p:cNvPr id="10" name="Text Placeholder 9"/>
          <p:cNvSpPr>
            <a:spLocks noGrp="1"/>
          </p:cNvSpPr>
          <p:nvPr>
            <p:ph type="body" sz="half" idx="13"/>
          </p:nvPr>
        </p:nvSpPr>
        <p:spPr/>
        <p:txBody>
          <a:bodyPr/>
          <a:lstStyle/>
          <a:p>
            <a:endParaRPr lang="en-US"/>
          </a:p>
        </p:txBody>
      </p:sp>
      <p:sp>
        <p:nvSpPr>
          <p:cNvPr id="9" name="Text Placeholder 8"/>
          <p:cNvSpPr>
            <a:spLocks noGrp="1"/>
          </p:cNvSpPr>
          <p:nvPr>
            <p:ph type="body" sz="half" idx="2"/>
          </p:nvPr>
        </p:nvSpPr>
        <p:spPr>
          <a:xfrm>
            <a:off x="1154954" y="5362222"/>
            <a:ext cx="9244897" cy="664834"/>
          </a:xfrm>
        </p:spPr>
        <p:txBody>
          <a:bodyPr/>
          <a:lstStyle/>
          <a:p>
            <a:r>
              <a:rPr lang="en-US" dirty="0" err="1" smtClean="0"/>
              <a:t>Babitsky</a:t>
            </a:r>
            <a:r>
              <a:rPr lang="en-US" dirty="0" smtClean="0"/>
              <a:t> S, </a:t>
            </a:r>
            <a:r>
              <a:rPr lang="en-US" dirty="0" err="1" smtClean="0"/>
              <a:t>Mangraviti</a:t>
            </a:r>
            <a:r>
              <a:rPr lang="en-US" dirty="0" smtClean="0"/>
              <a:t> JJ, The Biggest Mistakes Expert Witnesses Make and How to Avoid Them, https://tinyurl.com/aac9uv5</a:t>
            </a:r>
            <a:endParaRPr lang="en-US" dirty="0"/>
          </a:p>
        </p:txBody>
      </p:sp>
    </p:spTree>
    <p:extLst>
      <p:ext uri="{BB962C8B-B14F-4D97-AF65-F5344CB8AC3E}">
        <p14:creationId xmlns:p14="http://schemas.microsoft.com/office/powerpoint/2010/main" val="173899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3778" y="973668"/>
            <a:ext cx="9674578" cy="706964"/>
          </a:xfrm>
        </p:spPr>
        <p:txBody>
          <a:bodyPr/>
          <a:lstStyle/>
          <a:p>
            <a:r>
              <a:rPr lang="en-US" dirty="0" smtClean="0"/>
              <a:t>What Expert Witnesses Should Never Say</a:t>
            </a:r>
            <a:br>
              <a:rPr lang="en-US" dirty="0" smtClean="0"/>
            </a:br>
            <a:r>
              <a:rPr lang="en-US" sz="1400" dirty="0" err="1" smtClean="0"/>
              <a:t>Kuslansky</a:t>
            </a:r>
            <a:r>
              <a:rPr lang="en-US" sz="1400" dirty="0" smtClean="0"/>
              <a:t> LR, https://www.a21c.com/blog/bid/69606/7-things-expert-witnesses-should-never-say?</a:t>
            </a:r>
            <a:endParaRPr lang="en-US" sz="1400" dirty="0"/>
          </a:p>
        </p:txBody>
      </p:sp>
      <p:sp>
        <p:nvSpPr>
          <p:cNvPr id="6" name="Content Placeholder 5"/>
          <p:cNvSpPr>
            <a:spLocks noGrp="1"/>
          </p:cNvSpPr>
          <p:nvPr>
            <p:ph idx="1"/>
          </p:nvPr>
        </p:nvSpPr>
        <p:spPr>
          <a:xfrm>
            <a:off x="1154954" y="2630310"/>
            <a:ext cx="8825659" cy="4227689"/>
          </a:xfrm>
        </p:spPr>
        <p:txBody>
          <a:bodyPr>
            <a:normAutofit/>
          </a:bodyPr>
          <a:lstStyle/>
          <a:p>
            <a:r>
              <a:rPr lang="en-US" sz="2800" dirty="0" smtClean="0"/>
              <a:t>1. “That’s not my field of expertise, but………”</a:t>
            </a:r>
          </a:p>
          <a:p>
            <a:r>
              <a:rPr lang="en-US" sz="2800" dirty="0" smtClean="0"/>
              <a:t>2. “ I have no idea.”</a:t>
            </a:r>
          </a:p>
          <a:p>
            <a:r>
              <a:rPr lang="en-US" sz="2800" dirty="0" smtClean="0"/>
              <a:t>3. “I said that in my report, but………”</a:t>
            </a:r>
          </a:p>
          <a:p>
            <a:r>
              <a:rPr lang="en-US" sz="2800" dirty="0" smtClean="0"/>
              <a:t>4. “ I changed my mind.” </a:t>
            </a:r>
            <a:r>
              <a:rPr lang="en-US" sz="2800" b="1" dirty="0" smtClean="0"/>
              <a:t>*****</a:t>
            </a:r>
          </a:p>
          <a:p>
            <a:r>
              <a:rPr lang="en-US" sz="2800" dirty="0" smtClean="0"/>
              <a:t>5. “ I could be wrong, but……”</a:t>
            </a:r>
          </a:p>
          <a:p>
            <a:r>
              <a:rPr lang="en-US" sz="2800" dirty="0" smtClean="0"/>
              <a:t>6. “ I’m not really an expert.”</a:t>
            </a:r>
          </a:p>
          <a:p>
            <a:r>
              <a:rPr lang="en-US" sz="2800" dirty="0" smtClean="0"/>
              <a:t>7. “The attorney told me to say that.”</a:t>
            </a:r>
            <a:endParaRPr lang="en-US" sz="2800" dirty="0"/>
          </a:p>
        </p:txBody>
      </p:sp>
    </p:spTree>
    <p:extLst>
      <p:ext uri="{BB962C8B-B14F-4D97-AF65-F5344CB8AC3E}">
        <p14:creationId xmlns:p14="http://schemas.microsoft.com/office/powerpoint/2010/main" val="234214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Testimony</a:t>
            </a:r>
            <a:endParaRPr lang="en-US" dirty="0"/>
          </a:p>
        </p:txBody>
      </p:sp>
      <p:sp>
        <p:nvSpPr>
          <p:cNvPr id="3" name="Content Placeholder 2"/>
          <p:cNvSpPr>
            <a:spLocks noGrp="1"/>
          </p:cNvSpPr>
          <p:nvPr>
            <p:ph idx="1"/>
          </p:nvPr>
        </p:nvSpPr>
        <p:spPr>
          <a:xfrm>
            <a:off x="1122830" y="2580921"/>
            <a:ext cx="8825659" cy="2600679"/>
          </a:xfrm>
        </p:spPr>
        <p:txBody>
          <a:bodyPr>
            <a:noAutofit/>
          </a:bodyPr>
          <a:lstStyle/>
          <a:p>
            <a:r>
              <a:rPr lang="en-US" sz="2800" dirty="0" smtClean="0"/>
              <a:t>1. Stay firm to your points and opinions but be willing to allow for a change in opinion if new evidence is presented.</a:t>
            </a:r>
          </a:p>
          <a:p>
            <a:r>
              <a:rPr lang="en-US" sz="2800" dirty="0" smtClean="0"/>
              <a:t>2. Don’t allow the opposing counsel to direct your testimony</a:t>
            </a:r>
          </a:p>
          <a:p>
            <a:endParaRPr lang="en-US" sz="2800" dirty="0"/>
          </a:p>
        </p:txBody>
      </p:sp>
    </p:spTree>
    <p:extLst>
      <p:ext uri="{BB962C8B-B14F-4D97-AF65-F5344CB8AC3E}">
        <p14:creationId xmlns:p14="http://schemas.microsoft.com/office/powerpoint/2010/main" val="4112420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Testimony</a:t>
            </a:r>
            <a:endParaRPr lang="en-US" dirty="0"/>
          </a:p>
        </p:txBody>
      </p:sp>
      <p:sp>
        <p:nvSpPr>
          <p:cNvPr id="3" name="Content Placeholder 2"/>
          <p:cNvSpPr>
            <a:spLocks noGrp="1"/>
          </p:cNvSpPr>
          <p:nvPr>
            <p:ph idx="1"/>
          </p:nvPr>
        </p:nvSpPr>
        <p:spPr>
          <a:xfrm>
            <a:off x="750296" y="2389010"/>
            <a:ext cx="8825659" cy="4361745"/>
          </a:xfrm>
        </p:spPr>
        <p:txBody>
          <a:bodyPr>
            <a:noAutofit/>
          </a:bodyPr>
          <a:lstStyle/>
          <a:p>
            <a:r>
              <a:rPr lang="en-US" sz="2800" dirty="0" smtClean="0"/>
              <a:t>3. Try to avoid answering complicated hypothetical situations because you may inadvertently give the opposing counsel the answer they want even if it’s not what you intended.</a:t>
            </a:r>
          </a:p>
          <a:p>
            <a:r>
              <a:rPr lang="en-US" sz="2800" dirty="0" smtClean="0"/>
              <a:t>4. If you have formed an opinion based on peer reviewed periodicals, then mention them.</a:t>
            </a:r>
          </a:p>
          <a:p>
            <a:endParaRPr lang="en-US" sz="2800" dirty="0"/>
          </a:p>
        </p:txBody>
      </p:sp>
    </p:spTree>
    <p:extLst>
      <p:ext uri="{BB962C8B-B14F-4D97-AF65-F5344CB8AC3E}">
        <p14:creationId xmlns:p14="http://schemas.microsoft.com/office/powerpoint/2010/main" val="2731207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 Learned Hand</a:t>
            </a:r>
            <a:endParaRPr lang="en-US" dirty="0"/>
          </a:p>
        </p:txBody>
      </p:sp>
      <p:sp>
        <p:nvSpPr>
          <p:cNvPr id="3" name="Content Placeholder 2"/>
          <p:cNvSpPr>
            <a:spLocks noGrp="1"/>
          </p:cNvSpPr>
          <p:nvPr>
            <p:ph idx="1"/>
          </p:nvPr>
        </p:nvSpPr>
        <p:spPr/>
        <p:txBody>
          <a:bodyPr>
            <a:normAutofit/>
          </a:bodyPr>
          <a:lstStyle/>
          <a:p>
            <a:r>
              <a:rPr lang="en-US" sz="2800" dirty="0" smtClean="0"/>
              <a:t>When you come up to the court  of appeals, it is all right for you once in a while to act indignant. But never be indignant as it will destroy your objectivity and judgment under fire.</a:t>
            </a:r>
          </a:p>
          <a:p>
            <a:endParaRPr lang="en-US" sz="2800" dirty="0" smtClean="0"/>
          </a:p>
          <a:p>
            <a:r>
              <a:rPr lang="en-US" sz="1400" dirty="0" smtClean="0"/>
              <a:t>Expert News, The Practice-Building Newsletter for Expert Consultants, September 2014</a:t>
            </a:r>
            <a:endParaRPr lang="en-US" sz="1400" dirty="0"/>
          </a:p>
        </p:txBody>
      </p:sp>
    </p:spTree>
    <p:extLst>
      <p:ext uri="{BB962C8B-B14F-4D97-AF65-F5344CB8AC3E}">
        <p14:creationId xmlns:p14="http://schemas.microsoft.com/office/powerpoint/2010/main" val="417705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2603499"/>
            <a:ext cx="8825659" cy="4090811"/>
          </a:xfrm>
        </p:spPr>
        <p:txBody>
          <a:bodyPr>
            <a:normAutofit/>
          </a:bodyPr>
          <a:lstStyle/>
          <a:p>
            <a:r>
              <a:rPr lang="en-US" sz="2800" dirty="0" smtClean="0"/>
              <a:t>Jurors do not like or trust expert witnesses.</a:t>
            </a:r>
          </a:p>
          <a:p>
            <a:r>
              <a:rPr lang="en-US" sz="2800" dirty="0" smtClean="0"/>
              <a:t>They do like people who help them understand the material in a case.</a:t>
            </a:r>
          </a:p>
          <a:p>
            <a:r>
              <a:rPr lang="en-US" sz="2800" dirty="0" smtClean="0"/>
              <a:t>Jurors got their jobs because they specifically do not know anything about the subject matter of the case.</a:t>
            </a:r>
          </a:p>
          <a:p>
            <a:r>
              <a:rPr lang="en-US" sz="2800" dirty="0" smtClean="0"/>
              <a:t>Those with knowledge in the subject, were likely dismissed during jury selection.</a:t>
            </a:r>
            <a:endParaRPr lang="en-US" sz="2800" dirty="0"/>
          </a:p>
        </p:txBody>
      </p:sp>
    </p:spTree>
    <p:extLst>
      <p:ext uri="{BB962C8B-B14F-4D97-AF65-F5344CB8AC3E}">
        <p14:creationId xmlns:p14="http://schemas.microsoft.com/office/powerpoint/2010/main" val="153976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449" y="544691"/>
            <a:ext cx="8761413" cy="380999"/>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1" y="544691"/>
            <a:ext cx="6953956" cy="6488287"/>
          </a:xfrm>
        </p:spPr>
      </p:pic>
    </p:spTree>
    <p:extLst>
      <p:ext uri="{BB962C8B-B14F-4D97-AF65-F5344CB8AC3E}">
        <p14:creationId xmlns:p14="http://schemas.microsoft.com/office/powerpoint/2010/main" val="169556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2603499"/>
            <a:ext cx="8825659" cy="4090811"/>
          </a:xfrm>
        </p:spPr>
        <p:txBody>
          <a:bodyPr>
            <a:normAutofit/>
          </a:bodyPr>
          <a:lstStyle/>
          <a:p>
            <a:r>
              <a:rPr lang="en-US" sz="2800" dirty="0" smtClean="0"/>
              <a:t>So they are grateful for help…..</a:t>
            </a:r>
          </a:p>
          <a:p>
            <a:r>
              <a:rPr lang="en-US" sz="2800" dirty="0" smtClean="0"/>
              <a:t>Be a teacher, never an advocate.</a:t>
            </a:r>
          </a:p>
          <a:p>
            <a:r>
              <a:rPr lang="en-US" sz="2800" dirty="0" smtClean="0"/>
              <a:t>Be a teacher not just a concluder.</a:t>
            </a:r>
          </a:p>
          <a:p>
            <a:r>
              <a:rPr lang="en-US" sz="2800" dirty="0" smtClean="0"/>
              <a:t>Your value is in being a witness…….</a:t>
            </a:r>
          </a:p>
          <a:p>
            <a:r>
              <a:rPr lang="en-US" sz="2800" dirty="0" smtClean="0"/>
              <a:t>not a super-credentialed expert. </a:t>
            </a:r>
            <a:endParaRPr lang="en-US" sz="2800" dirty="0"/>
          </a:p>
        </p:txBody>
      </p:sp>
    </p:spTree>
    <p:extLst>
      <p:ext uri="{BB962C8B-B14F-4D97-AF65-F5344CB8AC3E}">
        <p14:creationId xmlns:p14="http://schemas.microsoft.com/office/powerpoint/2010/main" val="3105841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2355144"/>
            <a:ext cx="8825659" cy="4361745"/>
          </a:xfrm>
        </p:spPr>
        <p:txBody>
          <a:bodyPr>
            <a:normAutofit/>
          </a:bodyPr>
          <a:lstStyle/>
          <a:p>
            <a:r>
              <a:rPr lang="en-US" sz="2800" dirty="0" smtClean="0"/>
              <a:t>You have to win the so-called battle of the experts.</a:t>
            </a:r>
          </a:p>
          <a:p>
            <a:r>
              <a:rPr lang="en-US" sz="2800" dirty="0" smtClean="0"/>
              <a:t>And you don’t win it with credentials,</a:t>
            </a:r>
          </a:p>
          <a:p>
            <a:r>
              <a:rPr lang="en-US" sz="2800" dirty="0" smtClean="0"/>
              <a:t>And you don’t win it by out-arguing the other sides expert,</a:t>
            </a:r>
          </a:p>
          <a:p>
            <a:r>
              <a:rPr lang="en-US" sz="2800" dirty="0" smtClean="0"/>
              <a:t>And you don’t win it by dressing the part of a witness,</a:t>
            </a:r>
          </a:p>
          <a:p>
            <a:r>
              <a:rPr lang="en-US" sz="2800" dirty="0" smtClean="0"/>
              <a:t>You win it by being the best teacher  witness! </a:t>
            </a:r>
            <a:endParaRPr lang="en-US" sz="2800" dirty="0"/>
          </a:p>
        </p:txBody>
      </p:sp>
    </p:spTree>
    <p:extLst>
      <p:ext uri="{BB962C8B-B14F-4D97-AF65-F5344CB8AC3E}">
        <p14:creationId xmlns:p14="http://schemas.microsoft.com/office/powerpoint/2010/main" val="380795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3172178"/>
            <a:ext cx="8825659" cy="3544711"/>
          </a:xfrm>
        </p:spPr>
        <p:txBody>
          <a:bodyPr>
            <a:normAutofit/>
          </a:bodyPr>
          <a:lstStyle/>
          <a:p>
            <a:r>
              <a:rPr lang="en-US" sz="2800" dirty="0" smtClean="0"/>
              <a:t>Explain the basic concepts of their area with clear language and good metaphors.</a:t>
            </a:r>
          </a:p>
          <a:p>
            <a:r>
              <a:rPr lang="en-US" sz="2800" dirty="0" smtClean="0"/>
              <a:t>That means that you figure out how to present the important ideas of your case with good visuals.</a:t>
            </a:r>
            <a:endParaRPr lang="en-US" sz="2800" dirty="0"/>
          </a:p>
        </p:txBody>
      </p:sp>
    </p:spTree>
    <p:extLst>
      <p:ext uri="{BB962C8B-B14F-4D97-AF65-F5344CB8AC3E}">
        <p14:creationId xmlns:p14="http://schemas.microsoft.com/office/powerpoint/2010/main" val="3441597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3172178"/>
            <a:ext cx="8825659" cy="3544711"/>
          </a:xfrm>
        </p:spPr>
        <p:txBody>
          <a:bodyPr>
            <a:normAutofit/>
          </a:bodyPr>
          <a:lstStyle/>
          <a:p>
            <a:r>
              <a:rPr lang="en-US" sz="2800" dirty="0" smtClean="0"/>
              <a:t>Follow a two step process in delivering your opinion to the jury.</a:t>
            </a:r>
          </a:p>
          <a:p>
            <a:r>
              <a:rPr lang="en-US" sz="2800" dirty="0" smtClean="0"/>
              <a:t>1.) Explain the methodology for approaching and analyzing the case and why this is the right approach.</a:t>
            </a:r>
          </a:p>
          <a:p>
            <a:r>
              <a:rPr lang="en-US" sz="2800" dirty="0" smtClean="0"/>
              <a:t>2.) Lead the jury step by step showing how you arrived at your conclusion.</a:t>
            </a:r>
            <a:endParaRPr lang="en-US" sz="2800" dirty="0"/>
          </a:p>
        </p:txBody>
      </p:sp>
    </p:spTree>
    <p:extLst>
      <p:ext uri="{BB962C8B-B14F-4D97-AF65-F5344CB8AC3E}">
        <p14:creationId xmlns:p14="http://schemas.microsoft.com/office/powerpoint/2010/main" val="4012280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2698044"/>
            <a:ext cx="8825659" cy="3544711"/>
          </a:xfrm>
        </p:spPr>
        <p:txBody>
          <a:bodyPr>
            <a:normAutofit/>
          </a:bodyPr>
          <a:lstStyle/>
          <a:p>
            <a:r>
              <a:rPr lang="en-US" sz="2800" b="1" i="1" dirty="0" smtClean="0"/>
              <a:t>What else makes a good expert witness?</a:t>
            </a:r>
          </a:p>
          <a:p>
            <a:r>
              <a:rPr lang="en-US" sz="2800" dirty="0" smtClean="0"/>
              <a:t>Do not engage emotionally with the opposing attorney.</a:t>
            </a:r>
          </a:p>
          <a:p>
            <a:r>
              <a:rPr lang="en-US" sz="2800" dirty="0" smtClean="0"/>
              <a:t>Jurors will notice that and you will be considered an advocate.</a:t>
            </a:r>
          </a:p>
          <a:p>
            <a:r>
              <a:rPr lang="en-US" sz="2800" dirty="0" smtClean="0"/>
              <a:t>Your credence plummets as the jurors will no longer feel confident in your input. </a:t>
            </a:r>
            <a:endParaRPr lang="en-US" sz="2800" dirty="0"/>
          </a:p>
        </p:txBody>
      </p:sp>
    </p:spTree>
    <p:extLst>
      <p:ext uri="{BB962C8B-B14F-4D97-AF65-F5344CB8AC3E}">
        <p14:creationId xmlns:p14="http://schemas.microsoft.com/office/powerpoint/2010/main" val="1329949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3172178"/>
            <a:ext cx="8825659" cy="3544711"/>
          </a:xfrm>
        </p:spPr>
        <p:txBody>
          <a:bodyPr>
            <a:normAutofit/>
          </a:bodyPr>
          <a:lstStyle/>
          <a:p>
            <a:r>
              <a:rPr lang="en-US" sz="2800" b="1" i="1" dirty="0" smtClean="0"/>
              <a:t>What else makes a good expert witness?</a:t>
            </a:r>
          </a:p>
          <a:p>
            <a:r>
              <a:rPr lang="en-US" sz="2800" dirty="0" smtClean="0"/>
              <a:t>Make eye contact with the jurors from time to time.</a:t>
            </a:r>
          </a:p>
          <a:p>
            <a:r>
              <a:rPr lang="en-US" sz="2800" dirty="0" smtClean="0"/>
              <a:t>Its human instinct to become uncomfortable when eye contact is lost.</a:t>
            </a:r>
            <a:endParaRPr lang="en-US" sz="2800" dirty="0"/>
          </a:p>
        </p:txBody>
      </p:sp>
    </p:spTree>
    <p:extLst>
      <p:ext uri="{BB962C8B-B14F-4D97-AF65-F5344CB8AC3E}">
        <p14:creationId xmlns:p14="http://schemas.microsoft.com/office/powerpoint/2010/main" val="2529639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7021"/>
            <a:ext cx="8761413" cy="1377245"/>
          </a:xfrm>
        </p:spPr>
        <p:txBody>
          <a:bodyPr/>
          <a:lstStyle/>
          <a:p>
            <a:r>
              <a:rPr lang="en-US" dirty="0" err="1" smtClean="0"/>
              <a:t>Juryology</a:t>
            </a:r>
            <a:r>
              <a:rPr lang="en-US" dirty="0" smtClean="0"/>
              <a:t>: Art &amp; Science of Jury Persuasion </a:t>
            </a:r>
            <a:r>
              <a:rPr lang="en-US" sz="1200" dirty="0" smtClean="0"/>
              <a:t>Matthews R, The Difference Between an Expert and an Expert Witness, </a:t>
            </a:r>
            <a:r>
              <a:rPr lang="en-US" sz="1200" dirty="0" smtClean="0">
                <a:hlinkClick r:id="rId2"/>
              </a:rPr>
              <a:t>http://juryology.com/2014/06/26/difference-between-expert-and-</a:t>
            </a:r>
            <a:r>
              <a:rPr lang="en-US" sz="1200" dirty="0" smtClean="0"/>
              <a:t>expert-witness/ </a:t>
            </a:r>
            <a:endParaRPr lang="en-US" sz="1200" dirty="0"/>
          </a:p>
        </p:txBody>
      </p:sp>
      <p:sp>
        <p:nvSpPr>
          <p:cNvPr id="3" name="Content Placeholder 2"/>
          <p:cNvSpPr>
            <a:spLocks noGrp="1"/>
          </p:cNvSpPr>
          <p:nvPr>
            <p:ph idx="1"/>
          </p:nvPr>
        </p:nvSpPr>
        <p:spPr>
          <a:xfrm>
            <a:off x="1154954" y="3172178"/>
            <a:ext cx="8825659" cy="3544711"/>
          </a:xfrm>
        </p:spPr>
        <p:txBody>
          <a:bodyPr>
            <a:normAutofit/>
          </a:bodyPr>
          <a:lstStyle/>
          <a:p>
            <a:r>
              <a:rPr lang="en-US" sz="2800" b="1" i="1" dirty="0" smtClean="0"/>
              <a:t>What else makes a good expert witness?</a:t>
            </a:r>
          </a:p>
          <a:p>
            <a:r>
              <a:rPr lang="en-US" sz="2800" dirty="0" smtClean="0"/>
              <a:t>Its not the “expert” that is going to add value to the case;</a:t>
            </a:r>
          </a:p>
          <a:p>
            <a:r>
              <a:rPr lang="en-US" sz="2800" dirty="0" smtClean="0"/>
              <a:t>It’s you, the “witness”.</a:t>
            </a:r>
            <a:endParaRPr lang="en-US" sz="2800" dirty="0"/>
          </a:p>
        </p:txBody>
      </p:sp>
    </p:spTree>
    <p:extLst>
      <p:ext uri="{BB962C8B-B14F-4D97-AF65-F5344CB8AC3E}">
        <p14:creationId xmlns:p14="http://schemas.microsoft.com/office/powerpoint/2010/main" val="4092522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 Witness </a:t>
            </a:r>
            <a:br>
              <a:rPr lang="en-US" dirty="0" smtClean="0"/>
            </a:br>
            <a:r>
              <a:rPr lang="en-US" sz="1200" dirty="0" smtClean="0"/>
              <a:t>© The Perfect Witness, http://theperfectwitness.com/online-witness-training/</a:t>
            </a:r>
            <a:endParaRPr lang="en-US" sz="1200" dirty="0"/>
          </a:p>
        </p:txBody>
      </p:sp>
      <p:sp>
        <p:nvSpPr>
          <p:cNvPr id="3" name="Content Placeholder 2"/>
          <p:cNvSpPr>
            <a:spLocks noGrp="1"/>
          </p:cNvSpPr>
          <p:nvPr>
            <p:ph idx="1"/>
          </p:nvPr>
        </p:nvSpPr>
        <p:spPr>
          <a:xfrm>
            <a:off x="1154954" y="2772833"/>
            <a:ext cx="8825659" cy="3416300"/>
          </a:xfrm>
        </p:spPr>
        <p:txBody>
          <a:bodyPr>
            <a:normAutofit/>
          </a:bodyPr>
          <a:lstStyle/>
          <a:p>
            <a:r>
              <a:rPr lang="en-US" sz="2800" dirty="0" smtClean="0"/>
              <a:t>1.) Never lie ….or lose your credibility.</a:t>
            </a:r>
          </a:p>
          <a:p>
            <a:r>
              <a:rPr lang="en-US" sz="2800" dirty="0" smtClean="0"/>
              <a:t>2.) Always understand the question….listen carefully and ask for clarification if necessary.</a:t>
            </a:r>
          </a:p>
          <a:p>
            <a:r>
              <a:rPr lang="en-US" sz="2800" dirty="0" smtClean="0"/>
              <a:t>3.) Use the purposeful pause ….to think through your answer before responding. </a:t>
            </a:r>
          </a:p>
        </p:txBody>
      </p:sp>
    </p:spTree>
    <p:extLst>
      <p:ext uri="{BB962C8B-B14F-4D97-AF65-F5344CB8AC3E}">
        <p14:creationId xmlns:p14="http://schemas.microsoft.com/office/powerpoint/2010/main" val="988414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 Witness </a:t>
            </a:r>
            <a:br>
              <a:rPr lang="en-US" dirty="0" smtClean="0"/>
            </a:br>
            <a:r>
              <a:rPr lang="en-US" sz="1200" dirty="0" smtClean="0"/>
              <a:t>© The Perfect Witness, http://theperfectwitness.com/online-witness-training/</a:t>
            </a:r>
            <a:endParaRPr lang="en-US" sz="1200" dirty="0"/>
          </a:p>
        </p:txBody>
      </p:sp>
      <p:sp>
        <p:nvSpPr>
          <p:cNvPr id="3" name="Content Placeholder 2"/>
          <p:cNvSpPr>
            <a:spLocks noGrp="1"/>
          </p:cNvSpPr>
          <p:nvPr>
            <p:ph idx="1"/>
          </p:nvPr>
        </p:nvSpPr>
        <p:spPr>
          <a:xfrm>
            <a:off x="1154954" y="2772833"/>
            <a:ext cx="8825659" cy="3416300"/>
          </a:xfrm>
        </p:spPr>
        <p:txBody>
          <a:bodyPr>
            <a:normAutofit/>
          </a:bodyPr>
          <a:lstStyle/>
          <a:p>
            <a:r>
              <a:rPr lang="en-US" sz="2800" dirty="0" smtClean="0"/>
              <a:t>4.) Answer </a:t>
            </a:r>
            <a:r>
              <a:rPr lang="en-US" sz="2800" b="1" i="1" u="sng" dirty="0" smtClean="0"/>
              <a:t>only</a:t>
            </a:r>
            <a:r>
              <a:rPr lang="en-US" sz="2800" dirty="0" smtClean="0"/>
              <a:t> the question asked. Provide short and accurate answers to the specific question asked.</a:t>
            </a:r>
          </a:p>
          <a:p>
            <a:r>
              <a:rPr lang="en-US" sz="2800" dirty="0" smtClean="0"/>
              <a:t>5.) Never guess. Only </a:t>
            </a:r>
            <a:r>
              <a:rPr lang="en-US" sz="2800" smtClean="0"/>
              <a:t>provide facts.  </a:t>
            </a:r>
            <a:endParaRPr lang="en-US" sz="2800" dirty="0" smtClean="0"/>
          </a:p>
        </p:txBody>
      </p:sp>
    </p:spTree>
    <p:extLst>
      <p:ext uri="{BB962C8B-B14F-4D97-AF65-F5344CB8AC3E}">
        <p14:creationId xmlns:p14="http://schemas.microsoft.com/office/powerpoint/2010/main" val="4057559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85422"/>
            <a:ext cx="8761413" cy="1195210"/>
          </a:xfrm>
        </p:spPr>
        <p:txBody>
          <a:bodyPr/>
          <a:lstStyle/>
          <a:p>
            <a:r>
              <a:rPr lang="en-US" dirty="0" smtClean="0"/>
              <a:t>Attorney’s Pressures   </a:t>
            </a:r>
            <a:r>
              <a:rPr lang="en-US" sz="1200" dirty="0" err="1" smtClean="0"/>
              <a:t>Gutheil</a:t>
            </a:r>
            <a:r>
              <a:rPr lang="en-US" sz="1200" dirty="0" smtClean="0"/>
              <a:t> TG, Simon RI, Attorneys’ pressures on the expert witness: early warning signs of endangered honesty, objectivity, and fair compensation, J Am </a:t>
            </a:r>
            <a:r>
              <a:rPr lang="en-US" sz="1200" dirty="0" err="1" smtClean="0"/>
              <a:t>Acad</a:t>
            </a:r>
            <a:r>
              <a:rPr lang="en-US" sz="1200" dirty="0" smtClean="0"/>
              <a:t> </a:t>
            </a:r>
            <a:r>
              <a:rPr lang="en-US" sz="1200" dirty="0" err="1" smtClean="0"/>
              <a:t>Pschiatry</a:t>
            </a:r>
            <a:r>
              <a:rPr lang="en-US" sz="1200" dirty="0" smtClean="0"/>
              <a:t> Law 27:4:546-553 (1999) ©2015 by the American Academy of Psychiatry and the Law</a:t>
            </a:r>
            <a:endParaRPr lang="en-US" sz="1200" dirty="0"/>
          </a:p>
        </p:txBody>
      </p:sp>
      <p:sp>
        <p:nvSpPr>
          <p:cNvPr id="3" name="Content Placeholder 2"/>
          <p:cNvSpPr>
            <a:spLocks noGrp="1"/>
          </p:cNvSpPr>
          <p:nvPr>
            <p:ph idx="1"/>
          </p:nvPr>
        </p:nvSpPr>
        <p:spPr>
          <a:xfrm>
            <a:off x="1154954" y="2863145"/>
            <a:ext cx="8825659" cy="3416300"/>
          </a:xfrm>
        </p:spPr>
        <p:txBody>
          <a:bodyPr>
            <a:normAutofit/>
          </a:bodyPr>
          <a:lstStyle/>
          <a:p>
            <a:r>
              <a:rPr lang="en-US" sz="2800" dirty="0" smtClean="0"/>
              <a:t>While most attorneys practice ethically and treat their retained experts fairly… there are a few that do otherwise.</a:t>
            </a:r>
          </a:p>
          <a:p>
            <a:r>
              <a:rPr lang="en-US" sz="2800" dirty="0" smtClean="0"/>
              <a:t>They may compromise the expert’s honesty and striving for objectivity.</a:t>
            </a:r>
          </a:p>
        </p:txBody>
      </p:sp>
    </p:spTree>
    <p:extLst>
      <p:ext uri="{BB962C8B-B14F-4D97-AF65-F5344CB8AC3E}">
        <p14:creationId xmlns:p14="http://schemas.microsoft.com/office/powerpoint/2010/main" val="80136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85422"/>
            <a:ext cx="8761413" cy="1195210"/>
          </a:xfrm>
        </p:spPr>
        <p:txBody>
          <a:bodyPr/>
          <a:lstStyle/>
          <a:p>
            <a:r>
              <a:rPr lang="en-US" dirty="0" smtClean="0"/>
              <a:t>Governance: Defining the Role and Scope of Forensic Podiatry</a:t>
            </a:r>
            <a:endParaRPr lang="en-US" dirty="0"/>
          </a:p>
        </p:txBody>
      </p:sp>
      <p:sp>
        <p:nvSpPr>
          <p:cNvPr id="3" name="Content Placeholder 2"/>
          <p:cNvSpPr>
            <a:spLocks noGrp="1"/>
          </p:cNvSpPr>
          <p:nvPr>
            <p:ph idx="1"/>
          </p:nvPr>
        </p:nvSpPr>
        <p:spPr/>
        <p:txBody>
          <a:bodyPr>
            <a:normAutofit/>
          </a:bodyPr>
          <a:lstStyle/>
          <a:p>
            <a:r>
              <a:rPr lang="en-US" sz="2800" b="1" dirty="0" smtClean="0"/>
              <a:t>There are three levels of training required:</a:t>
            </a:r>
          </a:p>
          <a:p>
            <a:r>
              <a:rPr lang="en-US" sz="2800" dirty="0" smtClean="0"/>
              <a:t>A.) Qualification as a podiatrist,</a:t>
            </a:r>
          </a:p>
          <a:p>
            <a:r>
              <a:rPr lang="en-US" sz="2800" dirty="0" smtClean="0"/>
              <a:t>B.) Development of practice in a medico-legal context,</a:t>
            </a:r>
          </a:p>
          <a:p>
            <a:r>
              <a:rPr lang="en-US" sz="2800" dirty="0" smtClean="0"/>
              <a:t>C.) Forensic podiatry competency.</a:t>
            </a:r>
            <a:endParaRPr lang="en-US" sz="2800" dirty="0"/>
          </a:p>
        </p:txBody>
      </p:sp>
    </p:spTree>
    <p:extLst>
      <p:ext uri="{BB962C8B-B14F-4D97-AF65-F5344CB8AC3E}">
        <p14:creationId xmlns:p14="http://schemas.microsoft.com/office/powerpoint/2010/main" val="1418112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p:txBody>
          <a:bodyPr>
            <a:normAutofit/>
          </a:bodyPr>
          <a:lstStyle/>
          <a:p>
            <a:r>
              <a:rPr lang="en-US" sz="2800" dirty="0" smtClean="0"/>
              <a:t>Impeachment of an expert witness is the process of calling into question the credibility of the expert during cross-examination.</a:t>
            </a:r>
          </a:p>
          <a:p>
            <a:r>
              <a:rPr lang="en-US" sz="2800" dirty="0" smtClean="0"/>
              <a:t>US Federal Rules of Evidence- any party may attack the credibility of any witness, even an expert witness during a trial. </a:t>
            </a:r>
            <a:endParaRPr lang="en-US" sz="2800" dirty="0"/>
          </a:p>
        </p:txBody>
      </p:sp>
    </p:spTree>
    <p:extLst>
      <p:ext uri="{BB962C8B-B14F-4D97-AF65-F5344CB8AC3E}">
        <p14:creationId xmlns:p14="http://schemas.microsoft.com/office/powerpoint/2010/main" val="2130005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998611"/>
            <a:ext cx="8825659" cy="3416300"/>
          </a:xfrm>
        </p:spPr>
        <p:txBody>
          <a:bodyPr>
            <a:normAutofit/>
          </a:bodyPr>
          <a:lstStyle/>
          <a:p>
            <a:r>
              <a:rPr lang="en-US" sz="2800" b="1" i="1" dirty="0" smtClean="0"/>
              <a:t>Lack of qualification- </a:t>
            </a:r>
          </a:p>
          <a:p>
            <a:r>
              <a:rPr lang="en-US" sz="2800" dirty="0" smtClean="0"/>
              <a:t>Does the expert possess specialized knowledge of the subject of his or her testimony so that the court should declare this witness to be an “expert”?</a:t>
            </a:r>
            <a:endParaRPr lang="en-US" sz="2800" dirty="0"/>
          </a:p>
        </p:txBody>
      </p:sp>
    </p:spTree>
    <p:extLst>
      <p:ext uri="{BB962C8B-B14F-4D97-AF65-F5344CB8AC3E}">
        <p14:creationId xmlns:p14="http://schemas.microsoft.com/office/powerpoint/2010/main" val="4168035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291644"/>
            <a:ext cx="8825659" cy="4402667"/>
          </a:xfrm>
        </p:spPr>
        <p:txBody>
          <a:bodyPr>
            <a:normAutofit/>
          </a:bodyPr>
          <a:lstStyle/>
          <a:p>
            <a:r>
              <a:rPr lang="en-US" sz="2800" b="1" i="1" dirty="0" smtClean="0"/>
              <a:t>Bias</a:t>
            </a:r>
          </a:p>
          <a:p>
            <a:r>
              <a:rPr lang="en-US" sz="2800" dirty="0" smtClean="0"/>
              <a:t>Demonstrating that the motivation for testifying is personal gain. ( actual payment for testifying in that particular case or in the hope that testifying in the case will lead to more business as an expert witness)</a:t>
            </a:r>
          </a:p>
          <a:p>
            <a:r>
              <a:rPr lang="en-US" sz="2800" dirty="0" smtClean="0"/>
              <a:t>Repeatedly testifying for the same side during trial can sometimes be grounds for impeachment.</a:t>
            </a:r>
            <a:endParaRPr lang="en-US" sz="2800" dirty="0"/>
          </a:p>
        </p:txBody>
      </p:sp>
    </p:spTree>
    <p:extLst>
      <p:ext uri="{BB962C8B-B14F-4D97-AF65-F5344CB8AC3E}">
        <p14:creationId xmlns:p14="http://schemas.microsoft.com/office/powerpoint/2010/main" val="2103895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291644"/>
            <a:ext cx="8825659" cy="4402667"/>
          </a:xfrm>
        </p:spPr>
        <p:txBody>
          <a:bodyPr>
            <a:normAutofit/>
          </a:bodyPr>
          <a:lstStyle/>
          <a:p>
            <a:r>
              <a:rPr lang="en-US" sz="2800" b="1" i="1" dirty="0" smtClean="0"/>
              <a:t>Inconsistency</a:t>
            </a:r>
          </a:p>
          <a:p>
            <a:r>
              <a:rPr lang="en-US" sz="2800" dirty="0" smtClean="0"/>
              <a:t>It is generally the easiest to prove for grounds of impeachment.</a:t>
            </a:r>
          </a:p>
          <a:p>
            <a:r>
              <a:rPr lang="en-US" sz="2800" dirty="0" smtClean="0"/>
              <a:t>If the expert has made two or more conflicting statements or if prior testimony is in conflict with the testimony being given in the current proceedings.</a:t>
            </a:r>
          </a:p>
          <a:p>
            <a:r>
              <a:rPr lang="en-US" sz="2800" dirty="0" smtClean="0"/>
              <a:t>Contradictions or inconsistencies during testimony.</a:t>
            </a:r>
            <a:endParaRPr lang="en-US" sz="2800" dirty="0"/>
          </a:p>
        </p:txBody>
      </p:sp>
    </p:spTree>
    <p:extLst>
      <p:ext uri="{BB962C8B-B14F-4D97-AF65-F5344CB8AC3E}">
        <p14:creationId xmlns:p14="http://schemas.microsoft.com/office/powerpoint/2010/main" val="842256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291644"/>
            <a:ext cx="8825659" cy="4402667"/>
          </a:xfrm>
        </p:spPr>
        <p:txBody>
          <a:bodyPr>
            <a:normAutofit/>
          </a:bodyPr>
          <a:lstStyle/>
          <a:p>
            <a:r>
              <a:rPr lang="en-US" sz="2800" b="1" i="1" dirty="0" smtClean="0"/>
              <a:t>Inconsistency</a:t>
            </a:r>
          </a:p>
          <a:p>
            <a:r>
              <a:rPr lang="en-US" sz="2800" dirty="0" smtClean="0"/>
              <a:t>Prior to the beginning of testimony you should thoroughly review your previous statements: </a:t>
            </a:r>
          </a:p>
          <a:p>
            <a:r>
              <a:rPr lang="en-US" sz="2800" dirty="0" smtClean="0"/>
              <a:t>Affidavits, </a:t>
            </a:r>
          </a:p>
          <a:p>
            <a:r>
              <a:rPr lang="en-US" sz="2800" dirty="0" smtClean="0"/>
              <a:t>Sworn statements</a:t>
            </a:r>
          </a:p>
          <a:p>
            <a:r>
              <a:rPr lang="en-US" sz="2800" dirty="0" smtClean="0"/>
              <a:t>Previous depositions</a:t>
            </a:r>
          </a:p>
          <a:p>
            <a:r>
              <a:rPr lang="en-US" sz="2800" dirty="0" smtClean="0"/>
              <a:t>Reports</a:t>
            </a:r>
          </a:p>
        </p:txBody>
      </p:sp>
    </p:spTree>
    <p:extLst>
      <p:ext uri="{BB962C8B-B14F-4D97-AF65-F5344CB8AC3E}">
        <p14:creationId xmlns:p14="http://schemas.microsoft.com/office/powerpoint/2010/main" val="1241211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291644"/>
            <a:ext cx="8825659" cy="4402667"/>
          </a:xfrm>
        </p:spPr>
        <p:txBody>
          <a:bodyPr>
            <a:normAutofit/>
          </a:bodyPr>
          <a:lstStyle/>
          <a:p>
            <a:r>
              <a:rPr lang="en-US" sz="2800" b="1" i="1" dirty="0" smtClean="0"/>
              <a:t>Character of expert witness</a:t>
            </a:r>
          </a:p>
          <a:p>
            <a:r>
              <a:rPr lang="en-US" sz="2800" dirty="0" smtClean="0"/>
              <a:t>Can be called into question during cross-examination.</a:t>
            </a:r>
          </a:p>
          <a:p>
            <a:r>
              <a:rPr lang="en-US" sz="2800" dirty="0" smtClean="0"/>
              <a:t>Reputation of dishonesty</a:t>
            </a:r>
          </a:p>
          <a:p>
            <a:r>
              <a:rPr lang="en-US" sz="2800" dirty="0" smtClean="0"/>
              <a:t>Crime involving fraud</a:t>
            </a:r>
          </a:p>
          <a:p>
            <a:r>
              <a:rPr lang="en-US" sz="2800" dirty="0" smtClean="0"/>
              <a:t>Crime involving embezzlement</a:t>
            </a:r>
          </a:p>
          <a:p>
            <a:r>
              <a:rPr lang="en-US" sz="2800" dirty="0" smtClean="0"/>
              <a:t>Crime involving perjury</a:t>
            </a:r>
          </a:p>
          <a:p>
            <a:endParaRPr lang="en-US" sz="2800" dirty="0" smtClean="0"/>
          </a:p>
        </p:txBody>
      </p:sp>
    </p:spTree>
    <p:extLst>
      <p:ext uri="{BB962C8B-B14F-4D97-AF65-F5344CB8AC3E}">
        <p14:creationId xmlns:p14="http://schemas.microsoft.com/office/powerpoint/2010/main" val="3896333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Impeaching an Expert Witness </a:t>
            </a:r>
            <a:r>
              <a:rPr lang="en-US" sz="1200" dirty="0" smtClean="0"/>
              <a:t>http:www.crossexam.com/impeaching-an-expert-witness.html, Copyright 2015 </a:t>
            </a:r>
            <a:r>
              <a:rPr lang="en-US" sz="1200" dirty="0" err="1" smtClean="0"/>
              <a:t>CrossExam</a:t>
            </a:r>
            <a:r>
              <a:rPr lang="en-US" sz="1200" dirty="0" smtClean="0"/>
              <a:t> LLC </a:t>
            </a:r>
            <a:endParaRPr lang="en-US" sz="1200" dirty="0"/>
          </a:p>
        </p:txBody>
      </p:sp>
      <p:sp>
        <p:nvSpPr>
          <p:cNvPr id="3" name="Content Placeholder 2"/>
          <p:cNvSpPr>
            <a:spLocks noGrp="1"/>
          </p:cNvSpPr>
          <p:nvPr>
            <p:ph idx="1"/>
          </p:nvPr>
        </p:nvSpPr>
        <p:spPr>
          <a:xfrm>
            <a:off x="1154954" y="2291644"/>
            <a:ext cx="8825659" cy="4402667"/>
          </a:xfrm>
        </p:spPr>
        <p:txBody>
          <a:bodyPr>
            <a:normAutofit/>
          </a:bodyPr>
          <a:lstStyle/>
          <a:p>
            <a:r>
              <a:rPr lang="en-US" sz="2800" b="1" i="1" dirty="0" smtClean="0"/>
              <a:t>Character of expert witness</a:t>
            </a:r>
          </a:p>
          <a:p>
            <a:r>
              <a:rPr lang="en-US" sz="2800" dirty="0" smtClean="0"/>
              <a:t>If a case for poor character can be made then the attorney will attempt to convince the court and jury that the testimony of the expert witness is not credible.</a:t>
            </a:r>
          </a:p>
          <a:p>
            <a:endParaRPr lang="en-US" sz="2800" dirty="0"/>
          </a:p>
          <a:p>
            <a:r>
              <a:rPr lang="en-US" sz="2800" i="1" dirty="0" smtClean="0"/>
              <a:t>Specific examples of prior dishonest acts or crimes are not admissible unless the witness admits to them on the stand.</a:t>
            </a:r>
          </a:p>
          <a:p>
            <a:endParaRPr lang="en-US" sz="2800" dirty="0" smtClean="0"/>
          </a:p>
        </p:txBody>
      </p:sp>
    </p:spTree>
    <p:extLst>
      <p:ext uri="{BB962C8B-B14F-4D97-AF65-F5344CB8AC3E}">
        <p14:creationId xmlns:p14="http://schemas.microsoft.com/office/powerpoint/2010/main" val="2561472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Review </a:t>
            </a:r>
            <a:r>
              <a:rPr lang="en-US" sz="1400" dirty="0" smtClean="0"/>
              <a:t>http://www.lectlaw.com/files/exp27.htm</a:t>
            </a:r>
            <a:endParaRPr lang="en-US" sz="1400" dirty="0"/>
          </a:p>
        </p:txBody>
      </p:sp>
      <p:sp>
        <p:nvSpPr>
          <p:cNvPr id="3" name="Content Placeholder 2"/>
          <p:cNvSpPr>
            <a:spLocks noGrp="1"/>
          </p:cNvSpPr>
          <p:nvPr>
            <p:ph idx="1"/>
          </p:nvPr>
        </p:nvSpPr>
        <p:spPr/>
        <p:txBody>
          <a:bodyPr>
            <a:normAutofit/>
          </a:bodyPr>
          <a:lstStyle/>
          <a:p>
            <a:r>
              <a:rPr lang="en-US" sz="2800" dirty="0" smtClean="0"/>
              <a:t>The expert witness has special knowledge or skill gained through education, training and/or experience and may be summoned to court to give an opinion during a trial . </a:t>
            </a:r>
          </a:p>
          <a:p>
            <a:r>
              <a:rPr lang="en-US" sz="2800" dirty="0" smtClean="0"/>
              <a:t>But the rules governing the admissibility of expert testimony are the domain of the counsel and the trial judge.</a:t>
            </a:r>
            <a:endParaRPr lang="en-US" sz="2800" dirty="0"/>
          </a:p>
        </p:txBody>
      </p:sp>
    </p:spTree>
    <p:extLst>
      <p:ext uri="{BB962C8B-B14F-4D97-AF65-F5344CB8AC3E}">
        <p14:creationId xmlns:p14="http://schemas.microsoft.com/office/powerpoint/2010/main" val="3083711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Pre-trial Preparation </a:t>
            </a:r>
            <a:r>
              <a:rPr lang="en-US" sz="1400" dirty="0" smtClean="0"/>
              <a:t>http://www.lectlaw.com/files/exp27.htm</a:t>
            </a:r>
            <a:endParaRPr lang="en-US" sz="1400" dirty="0"/>
          </a:p>
        </p:txBody>
      </p:sp>
      <p:sp>
        <p:nvSpPr>
          <p:cNvPr id="3" name="Content Placeholder 2"/>
          <p:cNvSpPr>
            <a:spLocks noGrp="1"/>
          </p:cNvSpPr>
          <p:nvPr>
            <p:ph idx="1"/>
          </p:nvPr>
        </p:nvSpPr>
        <p:spPr/>
        <p:txBody>
          <a:bodyPr>
            <a:normAutofit/>
          </a:bodyPr>
          <a:lstStyle/>
          <a:p>
            <a:r>
              <a:rPr lang="en-US" sz="2800" dirty="0" smtClean="0"/>
              <a:t>Refreshes the level of expertise</a:t>
            </a:r>
          </a:p>
          <a:p>
            <a:r>
              <a:rPr lang="en-US" sz="2800" dirty="0" smtClean="0"/>
              <a:t>enhances the quality of the opinion expressed</a:t>
            </a:r>
          </a:p>
          <a:p>
            <a:r>
              <a:rPr lang="en-US" sz="2800" dirty="0" smtClean="0"/>
              <a:t>Reduces stress</a:t>
            </a:r>
          </a:p>
          <a:p>
            <a:r>
              <a:rPr lang="en-US" sz="2800" dirty="0" smtClean="0"/>
              <a:t>Saves time</a:t>
            </a:r>
            <a:endParaRPr lang="en-US" sz="2800" dirty="0"/>
          </a:p>
        </p:txBody>
      </p:sp>
    </p:spTree>
    <p:extLst>
      <p:ext uri="{BB962C8B-B14F-4D97-AF65-F5344CB8AC3E}">
        <p14:creationId xmlns:p14="http://schemas.microsoft.com/office/powerpoint/2010/main" val="3695841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  </a:t>
            </a:r>
            <a:r>
              <a:rPr lang="en-US" sz="1400" dirty="0" smtClean="0"/>
              <a:t>http://www.lectlaw.com/files/exp27.htm</a:t>
            </a:r>
            <a:endParaRPr lang="en-US" sz="1400" dirty="0"/>
          </a:p>
        </p:txBody>
      </p:sp>
      <p:sp>
        <p:nvSpPr>
          <p:cNvPr id="3" name="Content Placeholder 2"/>
          <p:cNvSpPr>
            <a:spLocks noGrp="1"/>
          </p:cNvSpPr>
          <p:nvPr>
            <p:ph idx="1"/>
          </p:nvPr>
        </p:nvSpPr>
        <p:spPr/>
        <p:txBody>
          <a:bodyPr>
            <a:normAutofit/>
          </a:bodyPr>
          <a:lstStyle/>
          <a:p>
            <a:r>
              <a:rPr lang="en-US" sz="2800" dirty="0" smtClean="0"/>
              <a:t>Take to court only what must be taken to court</a:t>
            </a:r>
          </a:p>
          <a:p>
            <a:r>
              <a:rPr lang="en-US" sz="2800" dirty="0" smtClean="0"/>
              <a:t>If you look at notes to answer an inquiry or are given permission to read a document that was not required, you may be asked to give that document to the court for study and may then become subject of further examination.</a:t>
            </a:r>
            <a:endParaRPr lang="en-US" sz="2800" dirty="0"/>
          </a:p>
        </p:txBody>
      </p:sp>
    </p:spTree>
    <p:extLst>
      <p:ext uri="{BB962C8B-B14F-4D97-AF65-F5344CB8AC3E}">
        <p14:creationId xmlns:p14="http://schemas.microsoft.com/office/powerpoint/2010/main" val="207575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85422"/>
            <a:ext cx="8761413" cy="1195210"/>
          </a:xfrm>
        </p:spPr>
        <p:txBody>
          <a:bodyPr/>
          <a:lstStyle/>
          <a:p>
            <a:r>
              <a:rPr lang="en-US" dirty="0" smtClean="0"/>
              <a:t>Governance: Defining the Role and Scope of Forensic Podiatry</a:t>
            </a:r>
            <a:endParaRPr lang="en-US" dirty="0"/>
          </a:p>
        </p:txBody>
      </p:sp>
      <p:sp>
        <p:nvSpPr>
          <p:cNvPr id="3" name="Content Placeholder 2"/>
          <p:cNvSpPr>
            <a:spLocks noGrp="1"/>
          </p:cNvSpPr>
          <p:nvPr>
            <p:ph idx="1"/>
          </p:nvPr>
        </p:nvSpPr>
        <p:spPr/>
        <p:txBody>
          <a:bodyPr>
            <a:normAutofit/>
          </a:bodyPr>
          <a:lstStyle/>
          <a:p>
            <a:r>
              <a:rPr lang="en-US" sz="2800" b="1" dirty="0" smtClean="0"/>
              <a:t>What forensic podiatrists do not do:</a:t>
            </a:r>
          </a:p>
          <a:p>
            <a:r>
              <a:rPr lang="en-US" sz="2800" dirty="0" smtClean="0"/>
              <a:t>Evidence recovery,</a:t>
            </a:r>
          </a:p>
          <a:p>
            <a:r>
              <a:rPr lang="en-US" sz="2800" dirty="0" smtClean="0"/>
              <a:t>Non-podiatric aspects of bare footprint and footwear  analysis,</a:t>
            </a:r>
          </a:p>
          <a:p>
            <a:r>
              <a:rPr lang="en-US" sz="2800" dirty="0" smtClean="0"/>
              <a:t>Non-podiatric aspects of forensic gait analysis. </a:t>
            </a:r>
            <a:endParaRPr lang="en-US" sz="2800" dirty="0"/>
          </a:p>
        </p:txBody>
      </p:sp>
    </p:spTree>
    <p:extLst>
      <p:ext uri="{BB962C8B-B14F-4D97-AF65-F5344CB8AC3E}">
        <p14:creationId xmlns:p14="http://schemas.microsoft.com/office/powerpoint/2010/main" val="4089414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#2  </a:t>
            </a:r>
            <a:r>
              <a:rPr lang="en-US" sz="1400" dirty="0" smtClean="0"/>
              <a:t>http://www.lectlaw.com/files/exp27.htm</a:t>
            </a:r>
            <a:endParaRPr lang="en-US" sz="1400" dirty="0"/>
          </a:p>
        </p:txBody>
      </p:sp>
      <p:sp>
        <p:nvSpPr>
          <p:cNvPr id="3" name="Content Placeholder 2"/>
          <p:cNvSpPr>
            <a:spLocks noGrp="1"/>
          </p:cNvSpPr>
          <p:nvPr>
            <p:ph idx="1"/>
          </p:nvPr>
        </p:nvSpPr>
        <p:spPr/>
        <p:txBody>
          <a:bodyPr>
            <a:normAutofit/>
          </a:bodyPr>
          <a:lstStyle/>
          <a:p>
            <a:r>
              <a:rPr lang="en-US" sz="2800" dirty="0" smtClean="0"/>
              <a:t>Clarify why counsel requires your expert opinion</a:t>
            </a:r>
          </a:p>
          <a:p>
            <a:r>
              <a:rPr lang="en-US" sz="2800" dirty="0" smtClean="0"/>
              <a:t>Clarify what expertise may be possible.</a:t>
            </a:r>
          </a:p>
          <a:p>
            <a:r>
              <a:rPr lang="en-US" sz="2800" dirty="0" smtClean="0"/>
              <a:t>A written request reduces misunderstanding later and focuses the preparation.</a:t>
            </a:r>
            <a:endParaRPr lang="en-US" sz="2800" dirty="0"/>
          </a:p>
        </p:txBody>
      </p:sp>
    </p:spTree>
    <p:extLst>
      <p:ext uri="{BB962C8B-B14F-4D97-AF65-F5344CB8AC3E}">
        <p14:creationId xmlns:p14="http://schemas.microsoft.com/office/powerpoint/2010/main" val="440339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#3  </a:t>
            </a:r>
            <a:r>
              <a:rPr lang="en-US" sz="1400" dirty="0" smtClean="0"/>
              <a:t>http://www.lectlaw.com/files/exp27.htm</a:t>
            </a:r>
            <a:endParaRPr lang="en-US" sz="1400" dirty="0"/>
          </a:p>
        </p:txBody>
      </p:sp>
      <p:sp>
        <p:nvSpPr>
          <p:cNvPr id="3" name="Content Placeholder 2"/>
          <p:cNvSpPr>
            <a:spLocks noGrp="1"/>
          </p:cNvSpPr>
          <p:nvPr>
            <p:ph idx="1"/>
          </p:nvPr>
        </p:nvSpPr>
        <p:spPr/>
        <p:txBody>
          <a:bodyPr>
            <a:normAutofit lnSpcReduction="10000"/>
          </a:bodyPr>
          <a:lstStyle/>
          <a:p>
            <a:r>
              <a:rPr lang="en-US" sz="2800" dirty="0" smtClean="0"/>
              <a:t>Written reports (or lack of) form the basis for pre trial preparation and testimony during trial.</a:t>
            </a:r>
          </a:p>
          <a:p>
            <a:r>
              <a:rPr lang="en-US" sz="2800" dirty="0" smtClean="0"/>
              <a:t>It may lead to a decision not to call the expert witness.</a:t>
            </a:r>
          </a:p>
          <a:p>
            <a:r>
              <a:rPr lang="en-US" sz="2800" dirty="0" smtClean="0"/>
              <a:t>If </a:t>
            </a:r>
            <a:r>
              <a:rPr lang="en-US" sz="2800" dirty="0" smtClean="0"/>
              <a:t>a written </a:t>
            </a:r>
            <a:r>
              <a:rPr lang="en-US" sz="2800" dirty="0" smtClean="0"/>
              <a:t>report is requested, incorporate what is necessary.</a:t>
            </a:r>
          </a:p>
          <a:p>
            <a:r>
              <a:rPr lang="en-US" sz="2800" dirty="0" smtClean="0"/>
              <a:t>Determine the due date.</a:t>
            </a:r>
          </a:p>
          <a:p>
            <a:endParaRPr lang="en-US" sz="2800" dirty="0"/>
          </a:p>
        </p:txBody>
      </p:sp>
    </p:spTree>
    <p:extLst>
      <p:ext uri="{BB962C8B-B14F-4D97-AF65-F5344CB8AC3E}">
        <p14:creationId xmlns:p14="http://schemas.microsoft.com/office/powerpoint/2010/main" val="1540750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#3  </a:t>
            </a:r>
            <a:r>
              <a:rPr lang="en-US" sz="1400" dirty="0" smtClean="0"/>
              <a:t>http://www.lectlaw.com/files/exp27.htm</a:t>
            </a:r>
            <a:endParaRPr lang="en-US" sz="1400" dirty="0"/>
          </a:p>
        </p:txBody>
      </p:sp>
      <p:sp>
        <p:nvSpPr>
          <p:cNvPr id="3" name="Content Placeholder 2"/>
          <p:cNvSpPr>
            <a:spLocks noGrp="1"/>
          </p:cNvSpPr>
          <p:nvPr>
            <p:ph idx="1"/>
          </p:nvPr>
        </p:nvSpPr>
        <p:spPr>
          <a:xfrm>
            <a:off x="1122830" y="2377723"/>
            <a:ext cx="8825659" cy="4395610"/>
          </a:xfrm>
        </p:spPr>
        <p:txBody>
          <a:bodyPr>
            <a:normAutofit/>
          </a:bodyPr>
          <a:lstStyle/>
          <a:p>
            <a:r>
              <a:rPr lang="en-US" sz="2800" dirty="0" smtClean="0"/>
              <a:t>The report should identify:</a:t>
            </a:r>
          </a:p>
          <a:p>
            <a:r>
              <a:rPr lang="en-US" sz="2800" dirty="0" smtClean="0"/>
              <a:t>the reason for the report </a:t>
            </a:r>
          </a:p>
          <a:p>
            <a:r>
              <a:rPr lang="en-US" sz="2800" dirty="0" smtClean="0"/>
              <a:t>the task requested</a:t>
            </a:r>
          </a:p>
          <a:p>
            <a:r>
              <a:rPr lang="en-US" sz="2800" dirty="0" smtClean="0"/>
              <a:t>the matter to be explored </a:t>
            </a:r>
          </a:p>
          <a:p>
            <a:r>
              <a:rPr lang="en-US" sz="2800" dirty="0" smtClean="0"/>
              <a:t>your observations and rationale</a:t>
            </a:r>
          </a:p>
          <a:p>
            <a:r>
              <a:rPr lang="en-US" sz="2800" dirty="0" smtClean="0"/>
              <a:t>Your conclusions reached based on the observations. </a:t>
            </a:r>
          </a:p>
          <a:p>
            <a:r>
              <a:rPr lang="en-US" sz="2800" i="1" dirty="0" smtClean="0"/>
              <a:t>Take a copy of report with you when testifying.</a:t>
            </a:r>
          </a:p>
          <a:p>
            <a:endParaRPr lang="en-US" sz="2800" dirty="0"/>
          </a:p>
        </p:txBody>
      </p:sp>
    </p:spTree>
    <p:extLst>
      <p:ext uri="{BB962C8B-B14F-4D97-AF65-F5344CB8AC3E}">
        <p14:creationId xmlns:p14="http://schemas.microsoft.com/office/powerpoint/2010/main" val="1109486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#4  </a:t>
            </a:r>
            <a:r>
              <a:rPr lang="en-US" sz="1400" dirty="0" smtClean="0"/>
              <a:t>http://www.lectlaw.com/files/exp27.htm</a:t>
            </a:r>
            <a:endParaRPr lang="en-US" sz="1400" dirty="0"/>
          </a:p>
        </p:txBody>
      </p:sp>
      <p:sp>
        <p:nvSpPr>
          <p:cNvPr id="3" name="Content Placeholder 2"/>
          <p:cNvSpPr>
            <a:spLocks noGrp="1"/>
          </p:cNvSpPr>
          <p:nvPr>
            <p:ph idx="1"/>
          </p:nvPr>
        </p:nvSpPr>
        <p:spPr>
          <a:xfrm>
            <a:off x="1122830" y="2377723"/>
            <a:ext cx="8825659" cy="4395610"/>
          </a:xfrm>
        </p:spPr>
        <p:txBody>
          <a:bodyPr>
            <a:normAutofit/>
          </a:bodyPr>
          <a:lstStyle/>
          <a:p>
            <a:r>
              <a:rPr lang="en-US" sz="2800" dirty="0" smtClean="0"/>
              <a:t>Review the file and relevant information.</a:t>
            </a:r>
          </a:p>
          <a:p>
            <a:r>
              <a:rPr lang="en-US" sz="2800" dirty="0" smtClean="0"/>
              <a:t>Before testifying in court, review the specifics of the case,</a:t>
            </a:r>
          </a:p>
          <a:p>
            <a:r>
              <a:rPr lang="en-US" sz="2800" dirty="0" smtClean="0"/>
              <a:t>To refresh your memory, </a:t>
            </a:r>
          </a:p>
          <a:p>
            <a:r>
              <a:rPr lang="en-US" sz="2800" dirty="0" smtClean="0"/>
              <a:t>To focus your attention on important facts to enhance your credibility</a:t>
            </a:r>
            <a:r>
              <a:rPr lang="en-US" sz="2800" i="1" dirty="0" smtClean="0"/>
              <a:t>.</a:t>
            </a:r>
          </a:p>
          <a:p>
            <a:endParaRPr lang="en-US" sz="2800" dirty="0"/>
          </a:p>
        </p:txBody>
      </p:sp>
    </p:spTree>
    <p:extLst>
      <p:ext uri="{BB962C8B-B14F-4D97-AF65-F5344CB8AC3E}">
        <p14:creationId xmlns:p14="http://schemas.microsoft.com/office/powerpoint/2010/main" val="24486170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#5  </a:t>
            </a:r>
            <a:r>
              <a:rPr lang="en-US" sz="1400" dirty="0" smtClean="0"/>
              <a:t>http://www.lectlaw.com/files/exp27.htm</a:t>
            </a:r>
            <a:endParaRPr lang="en-US" sz="1400" dirty="0"/>
          </a:p>
        </p:txBody>
      </p:sp>
      <p:sp>
        <p:nvSpPr>
          <p:cNvPr id="3" name="Content Placeholder 2"/>
          <p:cNvSpPr>
            <a:spLocks noGrp="1"/>
          </p:cNvSpPr>
          <p:nvPr>
            <p:ph idx="1"/>
          </p:nvPr>
        </p:nvSpPr>
        <p:spPr>
          <a:xfrm>
            <a:off x="1122830" y="2377723"/>
            <a:ext cx="8825659" cy="4395610"/>
          </a:xfrm>
        </p:spPr>
        <p:txBody>
          <a:bodyPr>
            <a:normAutofit/>
          </a:bodyPr>
          <a:lstStyle/>
          <a:p>
            <a:r>
              <a:rPr lang="en-US" sz="2800" dirty="0" smtClean="0"/>
              <a:t>Ask for a convenient time for your court testimony.</a:t>
            </a:r>
          </a:p>
          <a:p>
            <a:r>
              <a:rPr lang="en-US" sz="2800" dirty="0" smtClean="0"/>
              <a:t>Counsel are responsible for planning so ask, even though your time may not be granted.</a:t>
            </a:r>
          </a:p>
          <a:p>
            <a:r>
              <a:rPr lang="en-US" sz="2800" dirty="0" smtClean="0"/>
              <a:t>Also ask for an estimation of your time at court.</a:t>
            </a:r>
          </a:p>
          <a:p>
            <a:endParaRPr lang="en-US" sz="2800" dirty="0"/>
          </a:p>
        </p:txBody>
      </p:sp>
    </p:spTree>
    <p:extLst>
      <p:ext uri="{BB962C8B-B14F-4D97-AF65-F5344CB8AC3E}">
        <p14:creationId xmlns:p14="http://schemas.microsoft.com/office/powerpoint/2010/main" val="3499181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#6&amp;#7  </a:t>
            </a:r>
            <a:r>
              <a:rPr lang="en-US" sz="1400" dirty="0" smtClean="0"/>
              <a:t>http://www.lectlaw.com/files/exp27.htm</a:t>
            </a:r>
            <a:endParaRPr lang="en-US" sz="1400" dirty="0"/>
          </a:p>
        </p:txBody>
      </p:sp>
      <p:sp>
        <p:nvSpPr>
          <p:cNvPr id="3" name="Content Placeholder 2"/>
          <p:cNvSpPr>
            <a:spLocks noGrp="1"/>
          </p:cNvSpPr>
          <p:nvPr>
            <p:ph idx="1"/>
          </p:nvPr>
        </p:nvSpPr>
        <p:spPr>
          <a:xfrm>
            <a:off x="1122830" y="2377723"/>
            <a:ext cx="8825659" cy="4395610"/>
          </a:xfrm>
        </p:spPr>
        <p:txBody>
          <a:bodyPr>
            <a:normAutofit/>
          </a:bodyPr>
          <a:lstStyle/>
          <a:p>
            <a:r>
              <a:rPr lang="en-US" sz="2800" dirty="0" smtClean="0"/>
              <a:t>Clarify what pre-trial involvement is contemplated.</a:t>
            </a:r>
          </a:p>
          <a:p>
            <a:r>
              <a:rPr lang="en-US" sz="2800" dirty="0" smtClean="0"/>
              <a:t>Clarify if other experts are being called to testify</a:t>
            </a:r>
          </a:p>
          <a:p>
            <a:r>
              <a:rPr lang="en-US" sz="2800" dirty="0" smtClean="0"/>
              <a:t>Experts do not always agree on the interpretation or facts.</a:t>
            </a:r>
          </a:p>
          <a:p>
            <a:r>
              <a:rPr lang="en-US" sz="2800" dirty="0" smtClean="0"/>
              <a:t>If you know who the “other” expert is, you can prepare a response to their challenge and/or their opinion and enhance your testimony.</a:t>
            </a:r>
          </a:p>
          <a:p>
            <a:endParaRPr lang="en-US" sz="2800" dirty="0"/>
          </a:p>
        </p:txBody>
      </p:sp>
    </p:spTree>
    <p:extLst>
      <p:ext uri="{BB962C8B-B14F-4D97-AF65-F5344CB8AC3E}">
        <p14:creationId xmlns:p14="http://schemas.microsoft.com/office/powerpoint/2010/main" val="3047237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#8  </a:t>
            </a:r>
            <a:r>
              <a:rPr lang="en-US" sz="1400" dirty="0" smtClean="0"/>
              <a:t>http://www.lectlaw.com/files/exp27.htm</a:t>
            </a:r>
            <a:endParaRPr lang="en-US" sz="1400" dirty="0"/>
          </a:p>
        </p:txBody>
      </p:sp>
      <p:sp>
        <p:nvSpPr>
          <p:cNvPr id="3" name="Content Placeholder 2"/>
          <p:cNvSpPr>
            <a:spLocks noGrp="1"/>
          </p:cNvSpPr>
          <p:nvPr>
            <p:ph sz="half" idx="1"/>
          </p:nvPr>
        </p:nvSpPr>
        <p:spPr>
          <a:xfrm>
            <a:off x="1154954" y="2603500"/>
            <a:ext cx="4825158" cy="4034367"/>
          </a:xfrm>
        </p:spPr>
        <p:txBody>
          <a:bodyPr>
            <a:normAutofit/>
          </a:bodyPr>
          <a:lstStyle/>
          <a:p>
            <a:r>
              <a:rPr lang="en-US" sz="2800" dirty="0" smtClean="0"/>
              <a:t>Expert testimony is only permitted if the court declares a witness to be an expert in a specified field.</a:t>
            </a:r>
          </a:p>
          <a:p>
            <a:r>
              <a:rPr lang="en-US" sz="2800" dirty="0" smtClean="0"/>
              <a:t>The declaration is made after the witness is sworn in and before testifying.</a:t>
            </a:r>
          </a:p>
        </p:txBody>
      </p:sp>
      <p:sp>
        <p:nvSpPr>
          <p:cNvPr id="4" name="Content Placeholder 3"/>
          <p:cNvSpPr>
            <a:spLocks noGrp="1"/>
          </p:cNvSpPr>
          <p:nvPr>
            <p:ph sz="half" idx="2"/>
          </p:nvPr>
        </p:nvSpPr>
        <p:spPr>
          <a:xfrm>
            <a:off x="6208712" y="2603499"/>
            <a:ext cx="4825159" cy="4034367"/>
          </a:xfrm>
        </p:spPr>
        <p:txBody>
          <a:bodyPr>
            <a:normAutofit/>
          </a:bodyPr>
          <a:lstStyle/>
          <a:p>
            <a:r>
              <a:rPr lang="en-US" sz="2800" dirty="0" smtClean="0"/>
              <a:t>A declaration flows from two sources:</a:t>
            </a:r>
          </a:p>
          <a:p>
            <a:r>
              <a:rPr lang="en-US" sz="2800" b="1" dirty="0" smtClean="0"/>
              <a:t>ORAL</a:t>
            </a:r>
          </a:p>
          <a:p>
            <a:r>
              <a:rPr lang="en-US" sz="2800" b="1" dirty="0" smtClean="0"/>
              <a:t>CURRICULUM VITAE</a:t>
            </a:r>
            <a:endParaRPr lang="en-US" sz="2800" b="1" dirty="0"/>
          </a:p>
        </p:txBody>
      </p:sp>
    </p:spTree>
    <p:extLst>
      <p:ext uri="{BB962C8B-B14F-4D97-AF65-F5344CB8AC3E}">
        <p14:creationId xmlns:p14="http://schemas.microsoft.com/office/powerpoint/2010/main" val="1654306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#8  </a:t>
            </a:r>
            <a:r>
              <a:rPr lang="en-US" sz="1400" dirty="0" smtClean="0"/>
              <a:t>http://www.lectlaw.com/files/exp27.htm</a:t>
            </a:r>
            <a:endParaRPr lang="en-US" sz="1400" dirty="0"/>
          </a:p>
        </p:txBody>
      </p:sp>
      <p:sp>
        <p:nvSpPr>
          <p:cNvPr id="3" name="Content Placeholder 2"/>
          <p:cNvSpPr>
            <a:spLocks noGrp="1"/>
          </p:cNvSpPr>
          <p:nvPr>
            <p:ph sz="half" idx="1"/>
          </p:nvPr>
        </p:nvSpPr>
        <p:spPr>
          <a:xfrm>
            <a:off x="1154954" y="2603499"/>
            <a:ext cx="4825158" cy="4656666"/>
          </a:xfrm>
        </p:spPr>
        <p:txBody>
          <a:bodyPr>
            <a:normAutofit/>
          </a:bodyPr>
          <a:lstStyle/>
          <a:p>
            <a:r>
              <a:rPr lang="en-US" sz="2800" b="1" dirty="0" smtClean="0"/>
              <a:t>Oral</a:t>
            </a:r>
            <a:r>
              <a:rPr lang="en-US" sz="2800" dirty="0" smtClean="0"/>
              <a:t> examination which is time consuming.</a:t>
            </a:r>
          </a:p>
          <a:p>
            <a:r>
              <a:rPr lang="en-US" sz="2800" dirty="0" smtClean="0"/>
              <a:t>A precise simple and  uncomplicated CV available to counsel prior to attendance may lead to uncontested declaration and acceptance.</a:t>
            </a:r>
          </a:p>
          <a:p>
            <a:endParaRPr lang="en-US" sz="2800" dirty="0" smtClean="0"/>
          </a:p>
        </p:txBody>
      </p:sp>
      <p:sp>
        <p:nvSpPr>
          <p:cNvPr id="4" name="Content Placeholder 3"/>
          <p:cNvSpPr>
            <a:spLocks noGrp="1"/>
          </p:cNvSpPr>
          <p:nvPr>
            <p:ph sz="half" idx="2"/>
          </p:nvPr>
        </p:nvSpPr>
        <p:spPr>
          <a:xfrm>
            <a:off x="6208712" y="2603499"/>
            <a:ext cx="4825159" cy="4034367"/>
          </a:xfrm>
        </p:spPr>
        <p:txBody>
          <a:bodyPr>
            <a:normAutofit/>
          </a:bodyPr>
          <a:lstStyle/>
          <a:p>
            <a:r>
              <a:rPr lang="en-US" sz="2800" b="1" dirty="0" smtClean="0"/>
              <a:t>CV</a:t>
            </a:r>
            <a:r>
              <a:rPr lang="en-US" sz="2800" dirty="0" smtClean="0"/>
              <a:t> should include:</a:t>
            </a:r>
          </a:p>
          <a:p>
            <a:r>
              <a:rPr lang="en-US" sz="2800" dirty="0" smtClean="0"/>
              <a:t>Education</a:t>
            </a:r>
          </a:p>
          <a:p>
            <a:r>
              <a:rPr lang="en-US" sz="2800" dirty="0" smtClean="0"/>
              <a:t>Training</a:t>
            </a:r>
          </a:p>
          <a:p>
            <a:r>
              <a:rPr lang="en-US" sz="2800" dirty="0" smtClean="0"/>
              <a:t>Employment experience</a:t>
            </a:r>
          </a:p>
          <a:p>
            <a:r>
              <a:rPr lang="en-US" sz="2800" dirty="0" smtClean="0"/>
              <a:t>Publications germane to case</a:t>
            </a:r>
          </a:p>
          <a:p>
            <a:r>
              <a:rPr lang="en-US" sz="2800" dirty="0" smtClean="0"/>
              <a:t>Certificates and licenses</a:t>
            </a:r>
            <a:endParaRPr lang="en-US" sz="2800" dirty="0"/>
          </a:p>
        </p:txBody>
      </p:sp>
    </p:spTree>
    <p:extLst>
      <p:ext uri="{BB962C8B-B14F-4D97-AF65-F5344CB8AC3E}">
        <p14:creationId xmlns:p14="http://schemas.microsoft.com/office/powerpoint/2010/main" val="38531364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#9  </a:t>
            </a:r>
            <a:r>
              <a:rPr lang="en-US" sz="1400" dirty="0" smtClean="0"/>
              <a:t>http://www.lectlaw.com/files/exp27.htm</a:t>
            </a:r>
            <a:endParaRPr lang="en-US" sz="1400" dirty="0"/>
          </a:p>
        </p:txBody>
      </p:sp>
      <p:sp>
        <p:nvSpPr>
          <p:cNvPr id="5" name="Content Placeholder 4"/>
          <p:cNvSpPr>
            <a:spLocks noGrp="1"/>
          </p:cNvSpPr>
          <p:nvPr>
            <p:ph idx="1"/>
          </p:nvPr>
        </p:nvSpPr>
        <p:spPr>
          <a:xfrm>
            <a:off x="1154954" y="2603500"/>
            <a:ext cx="8825659" cy="3944056"/>
          </a:xfrm>
        </p:spPr>
        <p:txBody>
          <a:bodyPr>
            <a:normAutofit/>
          </a:bodyPr>
          <a:lstStyle/>
          <a:p>
            <a:r>
              <a:rPr lang="en-US" sz="2800" dirty="0" smtClean="0"/>
              <a:t>Be objective and base your opinions and interpretations on sound professional knowledge.</a:t>
            </a:r>
          </a:p>
          <a:p>
            <a:r>
              <a:rPr lang="en-US" sz="2800" dirty="0" smtClean="0"/>
              <a:t>The quality of your testimony will depend on credibility.</a:t>
            </a:r>
          </a:p>
          <a:p>
            <a:r>
              <a:rPr lang="en-US" sz="2800" dirty="0" smtClean="0"/>
              <a:t>If there is objection to your testimony, the court will instruct you whether or not to answer the question and in what manner.</a:t>
            </a:r>
            <a:endParaRPr lang="en-US" sz="2800" dirty="0"/>
          </a:p>
        </p:txBody>
      </p:sp>
    </p:spTree>
    <p:extLst>
      <p:ext uri="{BB962C8B-B14F-4D97-AF65-F5344CB8AC3E}">
        <p14:creationId xmlns:p14="http://schemas.microsoft.com/office/powerpoint/2010/main" val="1588383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#10  </a:t>
            </a:r>
            <a:r>
              <a:rPr lang="en-US" sz="1400" dirty="0" smtClean="0"/>
              <a:t>http://www.lectlaw.com/files/exp27.htm</a:t>
            </a:r>
            <a:endParaRPr lang="en-US" sz="1400" dirty="0"/>
          </a:p>
        </p:txBody>
      </p:sp>
      <p:sp>
        <p:nvSpPr>
          <p:cNvPr id="5" name="Content Placeholder 4"/>
          <p:cNvSpPr>
            <a:spLocks noGrp="1"/>
          </p:cNvSpPr>
          <p:nvPr>
            <p:ph idx="1"/>
          </p:nvPr>
        </p:nvSpPr>
        <p:spPr>
          <a:xfrm>
            <a:off x="1154954" y="2603500"/>
            <a:ext cx="8825659" cy="3944056"/>
          </a:xfrm>
        </p:spPr>
        <p:txBody>
          <a:bodyPr>
            <a:normAutofit/>
          </a:bodyPr>
          <a:lstStyle/>
          <a:p>
            <a:r>
              <a:rPr lang="en-US" sz="2800" dirty="0" smtClean="0"/>
              <a:t>You are in court to interpret and express opinions.</a:t>
            </a:r>
          </a:p>
          <a:p>
            <a:r>
              <a:rPr lang="en-US" sz="2800" dirty="0" smtClean="0"/>
              <a:t>Plain language aids the court to understand these opinions and interpretations.</a:t>
            </a:r>
          </a:p>
          <a:p>
            <a:r>
              <a:rPr lang="en-US" sz="2800" dirty="0" smtClean="0"/>
              <a:t>Professional jargon may lead to further questioning resulting in confusion and possibly a loss of credibility.</a:t>
            </a:r>
            <a:endParaRPr lang="en-US" sz="2800" dirty="0"/>
          </a:p>
        </p:txBody>
      </p:sp>
    </p:spTree>
    <p:extLst>
      <p:ext uri="{BB962C8B-B14F-4D97-AF65-F5344CB8AC3E}">
        <p14:creationId xmlns:p14="http://schemas.microsoft.com/office/powerpoint/2010/main" val="3546847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85422"/>
            <a:ext cx="8761413" cy="1195210"/>
          </a:xfrm>
        </p:spPr>
        <p:txBody>
          <a:bodyPr/>
          <a:lstStyle/>
          <a:p>
            <a:r>
              <a:rPr lang="en-US" dirty="0" err="1" smtClean="0"/>
              <a:t>Daubert</a:t>
            </a:r>
            <a:r>
              <a:rPr lang="en-US" dirty="0" smtClean="0"/>
              <a:t> Test </a:t>
            </a:r>
            <a:r>
              <a:rPr lang="en-US" sz="1200" dirty="0" smtClean="0"/>
              <a:t>based on </a:t>
            </a:r>
            <a:r>
              <a:rPr lang="en-US" sz="1200" dirty="0" err="1" smtClean="0"/>
              <a:t>Daubert</a:t>
            </a:r>
            <a:r>
              <a:rPr lang="en-US" sz="1200" dirty="0" smtClean="0"/>
              <a:t> v Merrell Dow Pharmaceuticals 1993</a:t>
            </a:r>
            <a:endParaRPr lang="en-US" sz="1200" dirty="0"/>
          </a:p>
        </p:txBody>
      </p:sp>
      <p:sp>
        <p:nvSpPr>
          <p:cNvPr id="3" name="Content Placeholder 2"/>
          <p:cNvSpPr>
            <a:spLocks noGrp="1"/>
          </p:cNvSpPr>
          <p:nvPr>
            <p:ph idx="1"/>
          </p:nvPr>
        </p:nvSpPr>
        <p:spPr/>
        <p:txBody>
          <a:bodyPr>
            <a:normAutofit/>
          </a:bodyPr>
          <a:lstStyle/>
          <a:p>
            <a:r>
              <a:rPr lang="en-US" sz="2800" dirty="0" smtClean="0"/>
              <a:t>Has the theory been tested</a:t>
            </a:r>
          </a:p>
          <a:p>
            <a:r>
              <a:rPr lang="en-US" sz="2800" dirty="0" smtClean="0"/>
              <a:t>Has the theory been peer reviewed. </a:t>
            </a:r>
          </a:p>
          <a:p>
            <a:r>
              <a:rPr lang="en-US" sz="2800" dirty="0" smtClean="0"/>
              <a:t>What are the reliability and error rates of the technique?</a:t>
            </a:r>
          </a:p>
          <a:p>
            <a:r>
              <a:rPr lang="en-US" sz="2800" dirty="0" smtClean="0"/>
              <a:t>Has the technique been generally accepted by the relevant scientific community?</a:t>
            </a:r>
            <a:endParaRPr lang="en-US" sz="2800" dirty="0"/>
          </a:p>
        </p:txBody>
      </p:sp>
    </p:spTree>
    <p:extLst>
      <p:ext uri="{BB962C8B-B14F-4D97-AF65-F5344CB8AC3E}">
        <p14:creationId xmlns:p14="http://schemas.microsoft.com/office/powerpoint/2010/main" val="3491357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#11  </a:t>
            </a:r>
            <a:r>
              <a:rPr lang="en-US" sz="1400" dirty="0" smtClean="0"/>
              <a:t>http://www.lectlaw.com/files/exp27.htm</a:t>
            </a:r>
            <a:endParaRPr lang="en-US" sz="1400" dirty="0"/>
          </a:p>
        </p:txBody>
      </p:sp>
      <p:sp>
        <p:nvSpPr>
          <p:cNvPr id="5" name="Content Placeholder 4"/>
          <p:cNvSpPr>
            <a:spLocks noGrp="1"/>
          </p:cNvSpPr>
          <p:nvPr>
            <p:ph idx="1"/>
          </p:nvPr>
        </p:nvSpPr>
        <p:spPr>
          <a:xfrm>
            <a:off x="1154954" y="2603500"/>
            <a:ext cx="8825659" cy="4158544"/>
          </a:xfrm>
        </p:spPr>
        <p:txBody>
          <a:bodyPr>
            <a:normAutofit/>
          </a:bodyPr>
          <a:lstStyle/>
          <a:p>
            <a:r>
              <a:rPr lang="en-US" sz="2800" dirty="0" smtClean="0"/>
              <a:t>Be precise</a:t>
            </a:r>
          </a:p>
          <a:p>
            <a:r>
              <a:rPr lang="en-US" sz="2800" dirty="0" smtClean="0"/>
              <a:t>Answer only what counsel or the court asks</a:t>
            </a:r>
          </a:p>
          <a:p>
            <a:r>
              <a:rPr lang="en-US" sz="2800" dirty="0" smtClean="0"/>
              <a:t>It is better to acknowledge lack of expertise in a specific area than to risk misleading responses</a:t>
            </a:r>
          </a:p>
          <a:p>
            <a:r>
              <a:rPr lang="en-US" sz="2800" dirty="0" smtClean="0"/>
              <a:t>Failure to acknowledge a possible second interpretation may result in a loss of credibility.</a:t>
            </a:r>
          </a:p>
          <a:p>
            <a:r>
              <a:rPr lang="en-US" sz="2800" dirty="0" smtClean="0"/>
              <a:t>Your evidence and the manner it is presented will be assessed against other evidence.</a:t>
            </a:r>
            <a:endParaRPr lang="en-US" sz="2800" dirty="0"/>
          </a:p>
        </p:txBody>
      </p:sp>
    </p:spTree>
    <p:extLst>
      <p:ext uri="{BB962C8B-B14F-4D97-AF65-F5344CB8AC3E}">
        <p14:creationId xmlns:p14="http://schemas.microsoft.com/office/powerpoint/2010/main" val="1382081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#12  </a:t>
            </a:r>
            <a:r>
              <a:rPr lang="en-US" sz="1400" dirty="0" smtClean="0"/>
              <a:t>http://www.lectlaw.com/files/exp27.htm</a:t>
            </a:r>
            <a:endParaRPr lang="en-US" sz="1400" dirty="0"/>
          </a:p>
        </p:txBody>
      </p:sp>
      <p:sp>
        <p:nvSpPr>
          <p:cNvPr id="5" name="Content Placeholder 4"/>
          <p:cNvSpPr>
            <a:spLocks noGrp="1"/>
          </p:cNvSpPr>
          <p:nvPr>
            <p:ph idx="1"/>
          </p:nvPr>
        </p:nvSpPr>
        <p:spPr>
          <a:xfrm>
            <a:off x="1154954" y="2257778"/>
            <a:ext cx="9964602" cy="4504266"/>
          </a:xfrm>
        </p:spPr>
        <p:txBody>
          <a:bodyPr>
            <a:normAutofit lnSpcReduction="10000"/>
          </a:bodyPr>
          <a:lstStyle/>
          <a:p>
            <a:r>
              <a:rPr lang="en-US" sz="2800" dirty="0" smtClean="0"/>
              <a:t>The main objections raised by counsel to your testimony arise because of hearsay and a proper foundation for your opinions expressed.</a:t>
            </a:r>
          </a:p>
          <a:p>
            <a:r>
              <a:rPr lang="en-US" sz="2800" dirty="0" smtClean="0"/>
              <a:t>Objections can be to either the question asked or the answer given.</a:t>
            </a:r>
          </a:p>
          <a:p>
            <a:r>
              <a:rPr lang="en-US" sz="2800" dirty="0" smtClean="0"/>
              <a:t>When there is an objection, refrain from talking until the court instructs otherwise.</a:t>
            </a:r>
          </a:p>
          <a:p>
            <a:r>
              <a:rPr lang="en-US" sz="2800" b="1" dirty="0" smtClean="0"/>
              <a:t>Do not </a:t>
            </a:r>
            <a:r>
              <a:rPr lang="en-US" sz="2800" dirty="0" smtClean="0"/>
              <a:t>respond to the objection, argue about the comment or whether or not the evidence should be heard.</a:t>
            </a:r>
            <a:endParaRPr lang="en-US" sz="2800" dirty="0"/>
          </a:p>
        </p:txBody>
      </p:sp>
    </p:spTree>
    <p:extLst>
      <p:ext uri="{BB962C8B-B14F-4D97-AF65-F5344CB8AC3E}">
        <p14:creationId xmlns:p14="http://schemas.microsoft.com/office/powerpoint/2010/main" val="41424058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#13  </a:t>
            </a:r>
            <a:r>
              <a:rPr lang="en-US" sz="1400" dirty="0" smtClean="0"/>
              <a:t>http://www.lectlaw.com/files/exp27.htm</a:t>
            </a:r>
            <a:endParaRPr lang="en-US" sz="1400" dirty="0"/>
          </a:p>
        </p:txBody>
      </p:sp>
      <p:sp>
        <p:nvSpPr>
          <p:cNvPr id="5" name="Content Placeholder 4"/>
          <p:cNvSpPr>
            <a:spLocks noGrp="1"/>
          </p:cNvSpPr>
          <p:nvPr>
            <p:ph idx="1"/>
          </p:nvPr>
        </p:nvSpPr>
        <p:spPr>
          <a:xfrm>
            <a:off x="1154954" y="3048000"/>
            <a:ext cx="10032335" cy="3714044"/>
          </a:xfrm>
        </p:spPr>
        <p:txBody>
          <a:bodyPr>
            <a:normAutofit/>
          </a:bodyPr>
          <a:lstStyle/>
          <a:p>
            <a:r>
              <a:rPr lang="en-US" sz="2800" dirty="0" smtClean="0"/>
              <a:t>It is the judge who permits the witness to leave the stand.</a:t>
            </a:r>
          </a:p>
        </p:txBody>
      </p:sp>
    </p:spTree>
    <p:extLst>
      <p:ext uri="{BB962C8B-B14F-4D97-AF65-F5344CB8AC3E}">
        <p14:creationId xmlns:p14="http://schemas.microsoft.com/office/powerpoint/2010/main" val="32261426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54500"/>
          </a:xfrm>
        </p:spPr>
        <p:txBody>
          <a:bodyPr>
            <a:normAutofit/>
          </a:bodyPr>
          <a:lstStyle/>
          <a:p>
            <a:r>
              <a:rPr lang="en-US" sz="2800" b="1" dirty="0" smtClean="0"/>
              <a:t>QUALIFICATIONS</a:t>
            </a:r>
          </a:p>
          <a:p>
            <a:r>
              <a:rPr lang="en-US" sz="2400" dirty="0" smtClean="0"/>
              <a:t>What is your occupation/profession?</a:t>
            </a:r>
          </a:p>
          <a:p>
            <a:r>
              <a:rPr lang="en-US" sz="2400" dirty="0" smtClean="0"/>
              <a:t>What is your educational background?</a:t>
            </a:r>
          </a:p>
          <a:p>
            <a:r>
              <a:rPr lang="en-US" sz="2400" dirty="0" smtClean="0"/>
              <a:t>What degrees, certificates or licenses do you have?</a:t>
            </a:r>
          </a:p>
          <a:p>
            <a:r>
              <a:rPr lang="en-US" sz="2400" dirty="0" smtClean="0"/>
              <a:t>Have you attended or conducted continuing education seminars, conferences and related training?</a:t>
            </a:r>
          </a:p>
          <a:p>
            <a:r>
              <a:rPr lang="en-US" sz="2400" dirty="0" smtClean="0"/>
              <a:t>Are you a member in any professional organization/societies?</a:t>
            </a:r>
          </a:p>
          <a:p>
            <a:r>
              <a:rPr lang="en-US" sz="2400" dirty="0" smtClean="0"/>
              <a:t>Have you published articles in your field?</a:t>
            </a:r>
            <a:endParaRPr lang="en-US" sz="2400" dirty="0"/>
          </a:p>
        </p:txBody>
      </p:sp>
    </p:spTree>
    <p:extLst>
      <p:ext uri="{BB962C8B-B14F-4D97-AF65-F5344CB8AC3E}">
        <p14:creationId xmlns:p14="http://schemas.microsoft.com/office/powerpoint/2010/main" val="34834624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54500"/>
          </a:xfrm>
        </p:spPr>
        <p:txBody>
          <a:bodyPr>
            <a:normAutofit/>
          </a:bodyPr>
          <a:lstStyle/>
          <a:p>
            <a:r>
              <a:rPr lang="en-US" sz="2800" b="1" dirty="0" smtClean="0"/>
              <a:t>QUALIFICATIONS</a:t>
            </a:r>
          </a:p>
          <a:p>
            <a:r>
              <a:rPr lang="en-US" sz="2400" dirty="0" smtClean="0"/>
              <a:t>How many cases involving [</a:t>
            </a:r>
            <a:r>
              <a:rPr lang="en-US" sz="2400" i="1" dirty="0" smtClean="0"/>
              <a:t>subject matter</a:t>
            </a:r>
            <a:r>
              <a:rPr lang="en-US" sz="2400" dirty="0" smtClean="0"/>
              <a:t>] have you handled?</a:t>
            </a:r>
          </a:p>
          <a:p>
            <a:r>
              <a:rPr lang="en-US" sz="2400" dirty="0" smtClean="0"/>
              <a:t>How many years have you worked in this field?</a:t>
            </a:r>
            <a:endParaRPr lang="en-US" sz="2400" dirty="0"/>
          </a:p>
        </p:txBody>
      </p:sp>
    </p:spTree>
    <p:extLst>
      <p:ext uri="{BB962C8B-B14F-4D97-AF65-F5344CB8AC3E}">
        <p14:creationId xmlns:p14="http://schemas.microsoft.com/office/powerpoint/2010/main" val="30157600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54500"/>
          </a:xfrm>
        </p:spPr>
        <p:txBody>
          <a:bodyPr>
            <a:normAutofit/>
          </a:bodyPr>
          <a:lstStyle/>
          <a:p>
            <a:r>
              <a:rPr lang="en-US" sz="2800" b="1" dirty="0" smtClean="0"/>
              <a:t>EXPERTISE IN “HARD” SCIENCES</a:t>
            </a:r>
          </a:p>
          <a:p>
            <a:r>
              <a:rPr lang="en-US" sz="2800" b="1" dirty="0" smtClean="0"/>
              <a:t>Testing</a:t>
            </a:r>
          </a:p>
          <a:p>
            <a:r>
              <a:rPr lang="en-US" sz="2400" dirty="0" smtClean="0"/>
              <a:t>What theory/techniques did you base your opinion on?</a:t>
            </a:r>
          </a:p>
          <a:p>
            <a:r>
              <a:rPr lang="en-US" sz="2400" dirty="0" smtClean="0"/>
              <a:t>How did you test this theory/technique?</a:t>
            </a:r>
          </a:p>
          <a:p>
            <a:r>
              <a:rPr lang="en-US" sz="2400" dirty="0" smtClean="0"/>
              <a:t>What were the results?</a:t>
            </a:r>
          </a:p>
          <a:p>
            <a:r>
              <a:rPr lang="en-US" sz="2400" dirty="0" smtClean="0"/>
              <a:t>How many times have you used this theory/technique?</a:t>
            </a:r>
            <a:endParaRPr lang="en-US" sz="2400" dirty="0"/>
          </a:p>
        </p:txBody>
      </p:sp>
    </p:spTree>
    <p:extLst>
      <p:ext uri="{BB962C8B-B14F-4D97-AF65-F5344CB8AC3E}">
        <p14:creationId xmlns:p14="http://schemas.microsoft.com/office/powerpoint/2010/main" val="32479246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525434"/>
          </a:xfrm>
        </p:spPr>
        <p:txBody>
          <a:bodyPr>
            <a:normAutofit/>
          </a:bodyPr>
          <a:lstStyle/>
          <a:p>
            <a:r>
              <a:rPr lang="en-US" sz="2800" b="1" dirty="0" smtClean="0"/>
              <a:t>Extent of Subjective Interpretation</a:t>
            </a:r>
          </a:p>
          <a:p>
            <a:r>
              <a:rPr lang="en-US" sz="2400" dirty="0" smtClean="0"/>
              <a:t>Does any part of the theory/technique require subjective interpretation?</a:t>
            </a:r>
          </a:p>
          <a:p>
            <a:r>
              <a:rPr lang="en-US" sz="2400" dirty="0" smtClean="0"/>
              <a:t>If yes, describe what facet of the testing is subjective.</a:t>
            </a:r>
          </a:p>
          <a:p>
            <a:r>
              <a:rPr lang="en-US" sz="2400" dirty="0" smtClean="0"/>
              <a:t>If yes, do you believe another professional might interpret the same data differently?</a:t>
            </a:r>
          </a:p>
          <a:p>
            <a:r>
              <a:rPr lang="en-US" sz="2400" dirty="0" smtClean="0"/>
              <a:t>Is there any method you use to assess the subjective component of this theory/technique?</a:t>
            </a:r>
          </a:p>
          <a:p>
            <a:r>
              <a:rPr lang="en-US" sz="2400" dirty="0" smtClean="0"/>
              <a:t>Did you use that method in arriving at your opinion in this case?</a:t>
            </a:r>
            <a:endParaRPr lang="en-US" sz="2400" dirty="0"/>
          </a:p>
        </p:txBody>
      </p:sp>
    </p:spTree>
    <p:extLst>
      <p:ext uri="{BB962C8B-B14F-4D97-AF65-F5344CB8AC3E}">
        <p14:creationId xmlns:p14="http://schemas.microsoft.com/office/powerpoint/2010/main" val="32895874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525434"/>
          </a:xfrm>
        </p:spPr>
        <p:txBody>
          <a:bodyPr>
            <a:normAutofit/>
          </a:bodyPr>
          <a:lstStyle/>
          <a:p>
            <a:r>
              <a:rPr lang="en-US" sz="2800" b="1" dirty="0" smtClean="0"/>
              <a:t>PEER REVIEW</a:t>
            </a:r>
          </a:p>
          <a:p>
            <a:r>
              <a:rPr lang="en-US" sz="2400" dirty="0" smtClean="0"/>
              <a:t>Does any part of the theory/technique require subjective interpretation?</a:t>
            </a:r>
          </a:p>
          <a:p>
            <a:r>
              <a:rPr lang="en-US" sz="2400" dirty="0" smtClean="0"/>
              <a:t>If yes, describe what facet of the testing is subjective.</a:t>
            </a:r>
          </a:p>
          <a:p>
            <a:r>
              <a:rPr lang="en-US" sz="2400" dirty="0" smtClean="0"/>
              <a:t>If yes, do you believe another professional might interpret the same data differently?</a:t>
            </a:r>
          </a:p>
          <a:p>
            <a:r>
              <a:rPr lang="en-US" sz="2400" dirty="0" smtClean="0"/>
              <a:t>Is there any method you use to assess the subjective component of this theory/technique?</a:t>
            </a:r>
          </a:p>
          <a:p>
            <a:r>
              <a:rPr lang="en-US" sz="2400" dirty="0" smtClean="0"/>
              <a:t>Did you use that method in arriving at your opinion in this case?</a:t>
            </a:r>
            <a:endParaRPr lang="en-US" sz="2400" dirty="0"/>
          </a:p>
        </p:txBody>
      </p:sp>
    </p:spTree>
    <p:extLst>
      <p:ext uri="{BB962C8B-B14F-4D97-AF65-F5344CB8AC3E}">
        <p14:creationId xmlns:p14="http://schemas.microsoft.com/office/powerpoint/2010/main" val="340985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37567"/>
          </a:xfrm>
        </p:spPr>
        <p:txBody>
          <a:bodyPr>
            <a:normAutofit/>
          </a:bodyPr>
          <a:lstStyle/>
          <a:p>
            <a:r>
              <a:rPr lang="en-US" sz="2800" b="1" dirty="0" smtClean="0"/>
              <a:t>ERROR RATE</a:t>
            </a:r>
          </a:p>
          <a:p>
            <a:r>
              <a:rPr lang="en-US" sz="2400" dirty="0" smtClean="0"/>
              <a:t>Does your theory/technique have a known or potential error rate?</a:t>
            </a:r>
          </a:p>
          <a:p>
            <a:r>
              <a:rPr lang="en-US" sz="2400" dirty="0" smtClean="0"/>
              <a:t>If yes, what is the error rate?</a:t>
            </a:r>
          </a:p>
          <a:p>
            <a:r>
              <a:rPr lang="en-US" sz="2400" dirty="0" smtClean="0"/>
              <a:t>How did you calculate the error rate?</a:t>
            </a:r>
          </a:p>
          <a:p>
            <a:r>
              <a:rPr lang="en-US" sz="2400" dirty="0" smtClean="0"/>
              <a:t>Have you considered alternate theories or explanations?</a:t>
            </a:r>
          </a:p>
          <a:p>
            <a:r>
              <a:rPr lang="en-US" sz="2400" dirty="0" smtClean="0"/>
              <a:t>Why did you reject any alternate theories or explanations?</a:t>
            </a:r>
            <a:endParaRPr lang="en-US" sz="2400" dirty="0"/>
          </a:p>
        </p:txBody>
      </p:sp>
    </p:spTree>
    <p:extLst>
      <p:ext uri="{BB962C8B-B14F-4D97-AF65-F5344CB8AC3E}">
        <p14:creationId xmlns:p14="http://schemas.microsoft.com/office/powerpoint/2010/main" val="9791666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37567"/>
          </a:xfrm>
        </p:spPr>
        <p:txBody>
          <a:bodyPr>
            <a:normAutofit/>
          </a:bodyPr>
          <a:lstStyle/>
          <a:p>
            <a:r>
              <a:rPr lang="en-US" sz="2800" b="1" dirty="0" smtClean="0"/>
              <a:t>ACCEPTANCE IN SCIENTIFIC COMMUNITY</a:t>
            </a:r>
          </a:p>
          <a:p>
            <a:r>
              <a:rPr lang="en-US" sz="2400" dirty="0" smtClean="0"/>
              <a:t>Is this technique/theory generally accepted in the scientific community of [engineers/physicians/coroners/other]?</a:t>
            </a:r>
          </a:p>
          <a:p>
            <a:r>
              <a:rPr lang="en-US" sz="2400" dirty="0" smtClean="0"/>
              <a:t>What evidence is there that this is a generally accepted </a:t>
            </a:r>
            <a:r>
              <a:rPr lang="en-US" sz="2400" dirty="0" err="1" smtClean="0"/>
              <a:t>thechnique</a:t>
            </a:r>
            <a:r>
              <a:rPr lang="en-US" sz="2400" dirty="0" smtClean="0"/>
              <a:t>/theory?</a:t>
            </a:r>
          </a:p>
          <a:p>
            <a:r>
              <a:rPr lang="en-US" sz="2400" dirty="0"/>
              <a:t> </a:t>
            </a:r>
            <a:r>
              <a:rPr lang="en-US" sz="2400" dirty="0" smtClean="0"/>
              <a:t>    Formal statements of professional organizations</a:t>
            </a:r>
          </a:p>
          <a:p>
            <a:r>
              <a:rPr lang="en-US" sz="2400" dirty="0"/>
              <a:t> </a:t>
            </a:r>
            <a:r>
              <a:rPr lang="en-US" sz="2400" dirty="0" smtClean="0"/>
              <a:t>    Professional literature, training, and publications</a:t>
            </a:r>
          </a:p>
          <a:p>
            <a:r>
              <a:rPr lang="en-US" sz="2400" dirty="0"/>
              <a:t> </a:t>
            </a:r>
            <a:r>
              <a:rPr lang="en-US" sz="2400" dirty="0" smtClean="0"/>
              <a:t>    Use by government/trade/community organizations </a:t>
            </a:r>
            <a:endParaRPr lang="en-US" sz="2400" dirty="0"/>
          </a:p>
        </p:txBody>
      </p:sp>
    </p:spTree>
    <p:extLst>
      <p:ext uri="{BB962C8B-B14F-4D97-AF65-F5344CB8AC3E}">
        <p14:creationId xmlns:p14="http://schemas.microsoft.com/office/powerpoint/2010/main" val="176567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is Individual</a:t>
            </a:r>
            <a:br>
              <a:rPr lang="en-US" dirty="0" smtClean="0"/>
            </a:br>
            <a:r>
              <a:rPr lang="en-US" sz="1200" dirty="0" smtClean="0"/>
              <a:t>Hamilton R, The Expert Witness marketing Book, http://www.expertcommunications.com</a:t>
            </a:r>
            <a:endParaRPr lang="en-US" sz="1200" dirty="0"/>
          </a:p>
        </p:txBody>
      </p:sp>
      <p:sp>
        <p:nvSpPr>
          <p:cNvPr id="3" name="Content Placeholder 2"/>
          <p:cNvSpPr>
            <a:spLocks noGrp="1"/>
          </p:cNvSpPr>
          <p:nvPr>
            <p:ph idx="1"/>
          </p:nvPr>
        </p:nvSpPr>
        <p:spPr>
          <a:xfrm>
            <a:off x="1154954" y="2603500"/>
            <a:ext cx="8825659" cy="3955344"/>
          </a:xfrm>
        </p:spPr>
        <p:txBody>
          <a:bodyPr>
            <a:normAutofit/>
          </a:bodyPr>
          <a:lstStyle/>
          <a:p>
            <a:r>
              <a:rPr lang="en-US" sz="2800" dirty="0" smtClean="0"/>
              <a:t>Should follow some basic standard marketing principles in promoting yourself.</a:t>
            </a:r>
          </a:p>
          <a:p>
            <a:r>
              <a:rPr lang="en-US" sz="2800" dirty="0" smtClean="0"/>
              <a:t>Remember that the value </a:t>
            </a:r>
            <a:r>
              <a:rPr lang="en-US" sz="2800" b="1" i="1" u="sng" dirty="0" smtClean="0"/>
              <a:t>YOU</a:t>
            </a:r>
            <a:r>
              <a:rPr lang="en-US" sz="2800" b="1" i="1" dirty="0" smtClean="0"/>
              <a:t> </a:t>
            </a:r>
            <a:r>
              <a:rPr lang="en-US" sz="2800" dirty="0" smtClean="0"/>
              <a:t>bring to a legal case is your individuality.</a:t>
            </a:r>
          </a:p>
          <a:p>
            <a:r>
              <a:rPr lang="en-US" sz="2800" dirty="0" smtClean="0"/>
              <a:t>Leverage that individuality and don’t follow the herd.</a:t>
            </a:r>
          </a:p>
          <a:p>
            <a:r>
              <a:rPr lang="en-US" sz="2800" i="1" u="sng" dirty="0" smtClean="0"/>
              <a:t>Tell your story!!</a:t>
            </a:r>
            <a:endParaRPr lang="en-US" sz="2800" i="1" u="sng" dirty="0"/>
          </a:p>
        </p:txBody>
      </p:sp>
    </p:spTree>
    <p:extLst>
      <p:ext uri="{BB962C8B-B14F-4D97-AF65-F5344CB8AC3E}">
        <p14:creationId xmlns:p14="http://schemas.microsoft.com/office/powerpoint/2010/main" val="25081918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37567"/>
          </a:xfrm>
        </p:spPr>
        <p:txBody>
          <a:bodyPr>
            <a:normAutofit/>
          </a:bodyPr>
          <a:lstStyle/>
          <a:p>
            <a:r>
              <a:rPr lang="en-US" sz="2800" b="1" dirty="0" smtClean="0"/>
              <a:t>ACCEPTANCE IN SCIENTIFIC COMMUNITY</a:t>
            </a:r>
          </a:p>
          <a:p>
            <a:r>
              <a:rPr lang="en-US" sz="2400" dirty="0" smtClean="0"/>
              <a:t>Is this technique/theory generally accepted in the scientific community of [engineers/physicians/coroners/other]?</a:t>
            </a:r>
          </a:p>
          <a:p>
            <a:r>
              <a:rPr lang="en-US" sz="2400" dirty="0" smtClean="0"/>
              <a:t>What evidence is there that this is a generally accepted </a:t>
            </a:r>
            <a:r>
              <a:rPr lang="en-US" sz="2400" dirty="0" smtClean="0"/>
              <a:t>technique/theory</a:t>
            </a:r>
            <a:r>
              <a:rPr lang="en-US" sz="2400" dirty="0" smtClean="0"/>
              <a:t>?</a:t>
            </a:r>
          </a:p>
          <a:p>
            <a:r>
              <a:rPr lang="en-US" sz="2400" dirty="0"/>
              <a:t> </a:t>
            </a:r>
            <a:r>
              <a:rPr lang="en-US" sz="2400" dirty="0" smtClean="0"/>
              <a:t>    Formal statements of professional organizations</a:t>
            </a:r>
          </a:p>
          <a:p>
            <a:r>
              <a:rPr lang="en-US" sz="2400" dirty="0"/>
              <a:t> </a:t>
            </a:r>
            <a:r>
              <a:rPr lang="en-US" sz="2400" dirty="0" smtClean="0"/>
              <a:t>    Professional literature, training, and publications</a:t>
            </a:r>
          </a:p>
          <a:p>
            <a:r>
              <a:rPr lang="en-US" sz="2400" dirty="0"/>
              <a:t> </a:t>
            </a:r>
            <a:r>
              <a:rPr lang="en-US" sz="2400" dirty="0" smtClean="0"/>
              <a:t>    Use by government/trade/community organizations </a:t>
            </a:r>
            <a:endParaRPr lang="en-US" sz="2400" dirty="0"/>
          </a:p>
        </p:txBody>
      </p:sp>
    </p:spTree>
    <p:extLst>
      <p:ext uri="{BB962C8B-B14F-4D97-AF65-F5344CB8AC3E}">
        <p14:creationId xmlns:p14="http://schemas.microsoft.com/office/powerpoint/2010/main" val="12334797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37567"/>
          </a:xfrm>
        </p:spPr>
        <p:txBody>
          <a:bodyPr>
            <a:normAutofit/>
          </a:bodyPr>
          <a:lstStyle/>
          <a:p>
            <a:r>
              <a:rPr lang="en-US" sz="2800" b="1" dirty="0" smtClean="0"/>
              <a:t>ACCEPTANCE IN SCIENTIFIC COMMUNITY</a:t>
            </a:r>
          </a:p>
          <a:p>
            <a:r>
              <a:rPr lang="en-US" sz="2400" dirty="0" smtClean="0"/>
              <a:t>Is this technique/theory generally accepted in the scientific community of [engineers/physicians/coroners/other]?</a:t>
            </a:r>
          </a:p>
          <a:p>
            <a:r>
              <a:rPr lang="en-US" sz="2400" dirty="0" smtClean="0"/>
              <a:t>What evidence is there that this is a generally accepted technique/theory?</a:t>
            </a:r>
          </a:p>
          <a:p>
            <a:r>
              <a:rPr lang="en-US" sz="2400" dirty="0"/>
              <a:t> </a:t>
            </a:r>
            <a:r>
              <a:rPr lang="en-US" sz="2400" dirty="0" smtClean="0"/>
              <a:t>    Formal statements of professional organizations</a:t>
            </a:r>
          </a:p>
          <a:p>
            <a:r>
              <a:rPr lang="en-US" sz="2400" dirty="0"/>
              <a:t> </a:t>
            </a:r>
            <a:r>
              <a:rPr lang="en-US" sz="2400" dirty="0" smtClean="0"/>
              <a:t>    Professional literature, training, and publications</a:t>
            </a:r>
          </a:p>
          <a:p>
            <a:r>
              <a:rPr lang="en-US" sz="2400" dirty="0"/>
              <a:t> </a:t>
            </a:r>
            <a:r>
              <a:rPr lang="en-US" sz="2400" dirty="0" smtClean="0"/>
              <a:t>    Use by government/trade/community organizations </a:t>
            </a:r>
            <a:endParaRPr lang="en-US" sz="2400" dirty="0"/>
          </a:p>
        </p:txBody>
      </p:sp>
    </p:spTree>
    <p:extLst>
      <p:ext uri="{BB962C8B-B14F-4D97-AF65-F5344CB8AC3E}">
        <p14:creationId xmlns:p14="http://schemas.microsoft.com/office/powerpoint/2010/main" val="8136276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237567"/>
          </a:xfrm>
        </p:spPr>
        <p:txBody>
          <a:bodyPr>
            <a:normAutofit/>
          </a:bodyPr>
          <a:lstStyle/>
          <a:p>
            <a:r>
              <a:rPr lang="en-US" sz="2800" b="1" dirty="0" smtClean="0"/>
              <a:t>EXPERTISE IN “SOFT SCIENCES”</a:t>
            </a:r>
          </a:p>
          <a:p>
            <a:r>
              <a:rPr lang="en-US" sz="2400" dirty="0" smtClean="0"/>
              <a:t>What is your field of expertise/specialty?</a:t>
            </a:r>
          </a:p>
          <a:p>
            <a:r>
              <a:rPr lang="en-US" sz="2400" dirty="0" smtClean="0"/>
              <a:t>Within the forensic podiatry field, is this a recognized professional area of expertise?</a:t>
            </a:r>
          </a:p>
          <a:p>
            <a:r>
              <a:rPr lang="en-US" sz="2400" dirty="0" smtClean="0"/>
              <a:t>Are there published articles recognizing by any licensing or accreditation body or any governmental agency?</a:t>
            </a:r>
          </a:p>
          <a:p>
            <a:r>
              <a:rPr lang="en-US" sz="2400" dirty="0" smtClean="0"/>
              <a:t>Are there professional journals or conferences that focus on this field of expertise/specialty? </a:t>
            </a:r>
            <a:endParaRPr lang="en-US" sz="2400" dirty="0"/>
          </a:p>
        </p:txBody>
      </p:sp>
    </p:spTree>
    <p:extLst>
      <p:ext uri="{BB962C8B-B14F-4D97-AF65-F5344CB8AC3E}">
        <p14:creationId xmlns:p14="http://schemas.microsoft.com/office/powerpoint/2010/main" val="32372903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332566"/>
            <a:ext cx="8825659" cy="4418190"/>
          </a:xfrm>
        </p:spPr>
        <p:txBody>
          <a:bodyPr>
            <a:normAutofit/>
          </a:bodyPr>
          <a:lstStyle/>
          <a:p>
            <a:r>
              <a:rPr lang="en-US" sz="2800" b="1" dirty="0" smtClean="0"/>
              <a:t>EXPERTISE IN “SOFT SCIENCES”</a:t>
            </a:r>
          </a:p>
          <a:p>
            <a:r>
              <a:rPr lang="en-US" sz="2400" dirty="0" smtClean="0"/>
              <a:t>Is there controversy within the profession about the efficacy or reliability of this field of forensic podiatry?</a:t>
            </a:r>
          </a:p>
          <a:p>
            <a:r>
              <a:rPr lang="en-US" sz="2400" dirty="0" smtClean="0"/>
              <a:t>If so, can you articulate why these opinions should not undermine the value of your opinion?</a:t>
            </a:r>
          </a:p>
          <a:p>
            <a:r>
              <a:rPr lang="en-US" sz="2400" dirty="0" smtClean="0"/>
              <a:t>Repeat questions related to Qualifications, above, as needed to establish the specific expertise and experience.</a:t>
            </a:r>
          </a:p>
          <a:p>
            <a:r>
              <a:rPr lang="en-US" sz="2400" dirty="0" smtClean="0"/>
              <a:t>Based on your education and experience, are you able to give an opinion.   </a:t>
            </a:r>
            <a:endParaRPr lang="en-US" sz="2400" dirty="0"/>
          </a:p>
        </p:txBody>
      </p:sp>
    </p:spTree>
    <p:extLst>
      <p:ext uri="{BB962C8B-B14F-4D97-AF65-F5344CB8AC3E}">
        <p14:creationId xmlns:p14="http://schemas.microsoft.com/office/powerpoint/2010/main" val="501941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Questions for Expert Witnesses</a:t>
            </a:r>
            <a:br>
              <a:rPr lang="en-US" dirty="0" smtClean="0"/>
            </a:br>
            <a:r>
              <a:rPr lang="en-US" sz="1200" dirty="0" smtClean="0"/>
              <a:t>Expert Witness Testimony, Practice Guide, section 8, EVIDENCE</a:t>
            </a:r>
            <a:endParaRPr lang="en-US" sz="1200" dirty="0"/>
          </a:p>
        </p:txBody>
      </p:sp>
      <p:sp>
        <p:nvSpPr>
          <p:cNvPr id="6" name="Content Placeholder 5"/>
          <p:cNvSpPr>
            <a:spLocks noGrp="1"/>
          </p:cNvSpPr>
          <p:nvPr>
            <p:ph idx="1"/>
          </p:nvPr>
        </p:nvSpPr>
        <p:spPr>
          <a:xfrm>
            <a:off x="1154954" y="2439810"/>
            <a:ext cx="8825659" cy="4418190"/>
          </a:xfrm>
        </p:spPr>
        <p:txBody>
          <a:bodyPr>
            <a:normAutofit lnSpcReduction="10000"/>
          </a:bodyPr>
          <a:lstStyle/>
          <a:p>
            <a:r>
              <a:rPr lang="en-US" sz="2800" b="1" dirty="0" smtClean="0"/>
              <a:t>EXPERTISE IN “SOFT SCIENCES”</a:t>
            </a:r>
          </a:p>
          <a:p>
            <a:r>
              <a:rPr lang="en-US" sz="2400" dirty="0" smtClean="0"/>
              <a:t>Within forensic podiatry is it common for a practitioner to give an opinion.</a:t>
            </a:r>
          </a:p>
          <a:p>
            <a:r>
              <a:rPr lang="en-US" sz="2400" dirty="0" smtClean="0"/>
              <a:t>What facts or evidence did you rely on?</a:t>
            </a:r>
          </a:p>
          <a:p>
            <a:r>
              <a:rPr lang="en-US" sz="2400" dirty="0" smtClean="0"/>
              <a:t>Is this the type of evidence relied on in the ordinary course by professionals in your field?</a:t>
            </a:r>
          </a:p>
          <a:p>
            <a:r>
              <a:rPr lang="en-US" sz="2400" dirty="0" smtClean="0"/>
              <a:t>Is there any other evidence or information relied on in the ordinary course by professionals in your field s part of making such a determination that you did not use?</a:t>
            </a:r>
          </a:p>
          <a:p>
            <a:r>
              <a:rPr lang="en-US" sz="2400" dirty="0" smtClean="0"/>
              <a:t>Why not?</a:t>
            </a:r>
            <a:endParaRPr lang="en-US" sz="2400" dirty="0"/>
          </a:p>
        </p:txBody>
      </p:sp>
    </p:spTree>
    <p:extLst>
      <p:ext uri="{BB962C8B-B14F-4D97-AF65-F5344CB8AC3E}">
        <p14:creationId xmlns:p14="http://schemas.microsoft.com/office/powerpoint/2010/main" val="1543660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5777" y="2269068"/>
            <a:ext cx="5700889" cy="4481688"/>
          </a:xfrm>
        </p:spPr>
      </p:pic>
    </p:spTree>
    <p:extLst>
      <p:ext uri="{BB962C8B-B14F-4D97-AF65-F5344CB8AC3E}">
        <p14:creationId xmlns:p14="http://schemas.microsoft.com/office/powerpoint/2010/main" val="39364254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sp>
        <p:nvSpPr>
          <p:cNvPr id="3" name="Content Placeholder 2"/>
          <p:cNvSpPr>
            <a:spLocks noGrp="1"/>
          </p:cNvSpPr>
          <p:nvPr>
            <p:ph idx="1"/>
          </p:nvPr>
        </p:nvSpPr>
        <p:spPr>
          <a:xfrm>
            <a:off x="1154954" y="2603499"/>
            <a:ext cx="8825659" cy="3932767"/>
          </a:xfrm>
        </p:spPr>
        <p:txBody>
          <a:bodyPr>
            <a:noAutofit/>
          </a:bodyPr>
          <a:lstStyle/>
          <a:p>
            <a:r>
              <a:rPr lang="en-US" sz="2800" b="1" dirty="0" smtClean="0"/>
              <a:t>Question #1</a:t>
            </a:r>
            <a:r>
              <a:rPr lang="en-US" sz="2800" dirty="0" smtClean="0"/>
              <a:t>: </a:t>
            </a:r>
            <a:endParaRPr lang="en-US" sz="2800" dirty="0" smtClean="0"/>
          </a:p>
          <a:p>
            <a:r>
              <a:rPr lang="en-US" sz="2800" i="1" dirty="0" smtClean="0"/>
              <a:t>What </a:t>
            </a:r>
            <a:r>
              <a:rPr lang="en-US" sz="2800" i="1" dirty="0" smtClean="0"/>
              <a:t>do I do if the attorney who has called me to testify refuses to meet with me before I testify</a:t>
            </a:r>
            <a:r>
              <a:rPr lang="en-US" sz="2800" i="1" dirty="0" smtClean="0"/>
              <a:t>?</a:t>
            </a:r>
            <a:endParaRPr lang="en-US" sz="2800" i="1" dirty="0" smtClean="0"/>
          </a:p>
        </p:txBody>
      </p:sp>
    </p:spTree>
    <p:extLst>
      <p:ext uri="{BB962C8B-B14F-4D97-AF65-F5344CB8AC3E}">
        <p14:creationId xmlns:p14="http://schemas.microsoft.com/office/powerpoint/2010/main" val="12968857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sp>
        <p:nvSpPr>
          <p:cNvPr id="3" name="Content Placeholder 2"/>
          <p:cNvSpPr>
            <a:spLocks noGrp="1"/>
          </p:cNvSpPr>
          <p:nvPr>
            <p:ph idx="1"/>
          </p:nvPr>
        </p:nvSpPr>
        <p:spPr>
          <a:xfrm>
            <a:off x="1154954" y="2603499"/>
            <a:ext cx="8825659" cy="3932767"/>
          </a:xfrm>
        </p:spPr>
        <p:txBody>
          <a:bodyPr>
            <a:noAutofit/>
          </a:bodyPr>
          <a:lstStyle/>
          <a:p>
            <a:r>
              <a:rPr lang="en-US" sz="2800" b="1" dirty="0" smtClean="0"/>
              <a:t>Question </a:t>
            </a:r>
            <a:r>
              <a:rPr lang="en-US" sz="2800" b="1" dirty="0" smtClean="0"/>
              <a:t>#2</a:t>
            </a:r>
            <a:r>
              <a:rPr lang="en-US" sz="2800" dirty="0" smtClean="0"/>
              <a:t>: </a:t>
            </a:r>
            <a:endParaRPr lang="en-US" sz="2800" dirty="0"/>
          </a:p>
          <a:p>
            <a:r>
              <a:rPr lang="en-US" sz="2800" i="1" dirty="0" smtClean="0"/>
              <a:t>Should you even say “I don’t know” on the witness stand?</a:t>
            </a:r>
          </a:p>
          <a:p>
            <a:endParaRPr lang="en-US" sz="2800" i="1" dirty="0" smtClean="0"/>
          </a:p>
          <a:p>
            <a:r>
              <a:rPr lang="en-US" sz="2800" i="1" dirty="0" smtClean="0"/>
              <a:t>Does it make you sound inadequate as an expert?</a:t>
            </a:r>
            <a:endParaRPr lang="en-US" sz="2800" i="1" dirty="0" smtClean="0"/>
          </a:p>
        </p:txBody>
      </p:sp>
    </p:spTree>
    <p:extLst>
      <p:ext uri="{BB962C8B-B14F-4D97-AF65-F5344CB8AC3E}">
        <p14:creationId xmlns:p14="http://schemas.microsoft.com/office/powerpoint/2010/main" val="21065656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sp>
        <p:nvSpPr>
          <p:cNvPr id="3" name="Content Placeholder 2"/>
          <p:cNvSpPr>
            <a:spLocks noGrp="1"/>
          </p:cNvSpPr>
          <p:nvPr>
            <p:ph idx="1"/>
          </p:nvPr>
        </p:nvSpPr>
        <p:spPr>
          <a:xfrm>
            <a:off x="1154954" y="2603499"/>
            <a:ext cx="8825659" cy="3932767"/>
          </a:xfrm>
        </p:spPr>
        <p:txBody>
          <a:bodyPr>
            <a:noAutofit/>
          </a:bodyPr>
          <a:lstStyle/>
          <a:p>
            <a:r>
              <a:rPr lang="en-US" sz="2800" b="1" dirty="0" smtClean="0"/>
              <a:t>Question </a:t>
            </a:r>
            <a:r>
              <a:rPr lang="en-US" sz="2800" b="1" dirty="0" smtClean="0"/>
              <a:t>#3</a:t>
            </a:r>
            <a:r>
              <a:rPr lang="en-US" sz="2800" dirty="0" smtClean="0"/>
              <a:t>: </a:t>
            </a:r>
          </a:p>
          <a:p>
            <a:r>
              <a:rPr lang="en-US" sz="2800" i="1" dirty="0" smtClean="0"/>
              <a:t>What </a:t>
            </a:r>
            <a:r>
              <a:rPr lang="en-US" sz="2800" i="1" dirty="0" smtClean="0"/>
              <a:t>do I do if asked a question outside my field of expertise</a:t>
            </a:r>
            <a:r>
              <a:rPr lang="en-US" sz="2800" i="1" dirty="0" smtClean="0"/>
              <a:t>?</a:t>
            </a:r>
            <a:endParaRPr lang="en-US" sz="2800" i="1" dirty="0" smtClean="0"/>
          </a:p>
        </p:txBody>
      </p:sp>
    </p:spTree>
    <p:extLst>
      <p:ext uri="{BB962C8B-B14F-4D97-AF65-F5344CB8AC3E}">
        <p14:creationId xmlns:p14="http://schemas.microsoft.com/office/powerpoint/2010/main" val="616050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sp>
        <p:nvSpPr>
          <p:cNvPr id="3" name="Content Placeholder 2"/>
          <p:cNvSpPr>
            <a:spLocks noGrp="1"/>
          </p:cNvSpPr>
          <p:nvPr>
            <p:ph idx="1"/>
          </p:nvPr>
        </p:nvSpPr>
        <p:spPr>
          <a:xfrm>
            <a:off x="1154954" y="2603499"/>
            <a:ext cx="8825659" cy="3932767"/>
          </a:xfrm>
        </p:spPr>
        <p:txBody>
          <a:bodyPr>
            <a:noAutofit/>
          </a:bodyPr>
          <a:lstStyle/>
          <a:p>
            <a:r>
              <a:rPr lang="en-US" sz="2800" b="1" dirty="0" smtClean="0"/>
              <a:t>Question </a:t>
            </a:r>
            <a:r>
              <a:rPr lang="en-US" sz="2800" b="1" dirty="0" smtClean="0"/>
              <a:t>#4</a:t>
            </a:r>
            <a:r>
              <a:rPr lang="en-US" sz="2800" dirty="0" smtClean="0"/>
              <a:t>: </a:t>
            </a:r>
          </a:p>
          <a:p>
            <a:r>
              <a:rPr lang="en-US" sz="2800" i="1" dirty="0" smtClean="0"/>
              <a:t>How do you correct a fact or conclusion that has been misstated by the attorney?</a:t>
            </a:r>
            <a:endParaRPr lang="en-US" sz="2800" i="1" dirty="0" smtClean="0"/>
          </a:p>
        </p:txBody>
      </p:sp>
    </p:spTree>
    <p:extLst>
      <p:ext uri="{BB962C8B-B14F-4D97-AF65-F5344CB8AC3E}">
        <p14:creationId xmlns:p14="http://schemas.microsoft.com/office/powerpoint/2010/main" val="1254204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is Individual</a:t>
            </a:r>
            <a:br>
              <a:rPr lang="en-US" dirty="0" smtClean="0"/>
            </a:br>
            <a:r>
              <a:rPr lang="en-US" sz="1200" dirty="0" smtClean="0"/>
              <a:t>Hamilton R, The Expert Witness marketing Book, http://www.expertcommunications.com</a:t>
            </a:r>
            <a:endParaRPr lang="en-US" sz="1200" dirty="0"/>
          </a:p>
        </p:txBody>
      </p:sp>
      <p:sp>
        <p:nvSpPr>
          <p:cNvPr id="3" name="Content Placeholder 2"/>
          <p:cNvSpPr>
            <a:spLocks noGrp="1"/>
          </p:cNvSpPr>
          <p:nvPr>
            <p:ph idx="1"/>
          </p:nvPr>
        </p:nvSpPr>
        <p:spPr>
          <a:xfrm>
            <a:off x="1154954" y="2603500"/>
            <a:ext cx="8825659" cy="3955344"/>
          </a:xfrm>
        </p:spPr>
        <p:txBody>
          <a:bodyPr>
            <a:normAutofit/>
          </a:bodyPr>
          <a:lstStyle/>
          <a:p>
            <a:r>
              <a:rPr lang="en-US" sz="2800" dirty="0" smtClean="0"/>
              <a:t>It is best to do presentations and publications, BUT not doing them does not eliminate you from being considered.</a:t>
            </a:r>
          </a:p>
          <a:p>
            <a:r>
              <a:rPr lang="en-US" sz="2800" dirty="0" smtClean="0"/>
              <a:t>Some don’t like to speak before groups despite performing well in laboratory, deposition and court testimony. </a:t>
            </a:r>
          </a:p>
          <a:p>
            <a:r>
              <a:rPr lang="en-US" sz="2800" dirty="0" smtClean="0"/>
              <a:t>Some publish frequently. </a:t>
            </a:r>
            <a:endParaRPr lang="en-US" sz="2800" i="1" u="sng" dirty="0"/>
          </a:p>
        </p:txBody>
      </p:sp>
    </p:spTree>
    <p:extLst>
      <p:ext uri="{BB962C8B-B14F-4D97-AF65-F5344CB8AC3E}">
        <p14:creationId xmlns:p14="http://schemas.microsoft.com/office/powerpoint/2010/main" val="13475904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7999"/>
            <a:ext cx="8761413" cy="1614311"/>
          </a:xfrm>
        </p:spPr>
        <p:txBody>
          <a:bodyPr/>
          <a:lstStyle/>
          <a:p>
            <a:r>
              <a:rPr lang="en-US" dirty="0" smtClean="0"/>
              <a:t>The Most Common Questions Asked about Expert Witness Testimony  </a:t>
            </a:r>
            <a:r>
              <a:rPr lang="en-US" sz="1200" dirty="0" err="1" smtClean="0"/>
              <a:t>Pagliaro</a:t>
            </a:r>
            <a:r>
              <a:rPr lang="en-US" sz="1200" dirty="0" smtClean="0"/>
              <a:t> E, www://forensicmag.com/print/articles/2013/08/most-common-questions-asked-about-expert-witness-testimony/</a:t>
            </a:r>
            <a:endParaRPr lang="en-US" sz="1200" dirty="0"/>
          </a:p>
        </p:txBody>
      </p:sp>
      <p:sp>
        <p:nvSpPr>
          <p:cNvPr id="3" name="Content Placeholder 2"/>
          <p:cNvSpPr>
            <a:spLocks noGrp="1"/>
          </p:cNvSpPr>
          <p:nvPr>
            <p:ph idx="1"/>
          </p:nvPr>
        </p:nvSpPr>
        <p:spPr>
          <a:xfrm>
            <a:off x="1154954" y="2603499"/>
            <a:ext cx="8825659" cy="3932767"/>
          </a:xfrm>
        </p:spPr>
        <p:txBody>
          <a:bodyPr>
            <a:noAutofit/>
          </a:bodyPr>
          <a:lstStyle/>
          <a:p>
            <a:r>
              <a:rPr lang="en-US" sz="2800" b="1" dirty="0" smtClean="0"/>
              <a:t>Question </a:t>
            </a:r>
            <a:r>
              <a:rPr lang="en-US" sz="2800" b="1" dirty="0" smtClean="0"/>
              <a:t>#5</a:t>
            </a:r>
            <a:r>
              <a:rPr lang="en-US" sz="2800" dirty="0" smtClean="0"/>
              <a:t>: </a:t>
            </a:r>
          </a:p>
          <a:p>
            <a:r>
              <a:rPr lang="en-US" sz="2800" i="1" dirty="0" smtClean="0"/>
              <a:t>What are the most common tactics used to discredit a witness?</a:t>
            </a:r>
            <a:endParaRPr lang="en-US" sz="2800" i="1" dirty="0" smtClean="0"/>
          </a:p>
        </p:txBody>
      </p:sp>
    </p:spTree>
    <p:extLst>
      <p:ext uri="{BB962C8B-B14F-4D97-AF65-F5344CB8AC3E}">
        <p14:creationId xmlns:p14="http://schemas.microsoft.com/office/powerpoint/2010/main" val="2316138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J Cantor, J.D.©1998</a:t>
            </a:r>
            <a:r>
              <a:rPr lang="en-US" dirty="0" smtClean="0"/>
              <a:t> </a:t>
            </a:r>
            <a:endParaRPr lang="en-US" dirty="0"/>
          </a:p>
        </p:txBody>
      </p:sp>
      <p:sp>
        <p:nvSpPr>
          <p:cNvPr id="3" name="Content Placeholder 2"/>
          <p:cNvSpPr>
            <a:spLocks noGrp="1"/>
          </p:cNvSpPr>
          <p:nvPr>
            <p:ph idx="1"/>
          </p:nvPr>
        </p:nvSpPr>
        <p:spPr>
          <a:xfrm>
            <a:off x="1154954" y="2603500"/>
            <a:ext cx="8825659" cy="3977922"/>
          </a:xfrm>
        </p:spPr>
        <p:txBody>
          <a:bodyPr>
            <a:normAutofit/>
          </a:bodyPr>
          <a:lstStyle/>
          <a:p>
            <a:r>
              <a:rPr lang="en-US" sz="2800" dirty="0" smtClean="0"/>
              <a:t>1.] Never give testimony on a contingency-fee basis, </a:t>
            </a:r>
            <a:r>
              <a:rPr lang="en-US" sz="2800" dirty="0" err="1" smtClean="0"/>
              <a:t>ie</a:t>
            </a:r>
            <a:r>
              <a:rPr lang="en-US" sz="2800" dirty="0" smtClean="0"/>
              <a:t>., to be paid depending on the content of your testimony or the outcome of the case.</a:t>
            </a:r>
          </a:p>
          <a:p>
            <a:r>
              <a:rPr lang="en-US" sz="2800" dirty="0" smtClean="0"/>
              <a:t>2.] Dress conservatively in court and be well groomed</a:t>
            </a:r>
          </a:p>
          <a:p>
            <a:r>
              <a:rPr lang="en-US" sz="2800" dirty="0" smtClean="0"/>
              <a:t>3.] Avoid wearing identifying insignia such as that of fraternal, religious, or veterans’ organizations.</a:t>
            </a:r>
            <a:endParaRPr lang="en-US" sz="2800" dirty="0"/>
          </a:p>
        </p:txBody>
      </p:sp>
    </p:spTree>
    <p:extLst>
      <p:ext uri="{BB962C8B-B14F-4D97-AF65-F5344CB8AC3E}">
        <p14:creationId xmlns:p14="http://schemas.microsoft.com/office/powerpoint/2010/main" val="7568314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a:t>Benjamin J Cantor, J.D.©1998 </a:t>
            </a:r>
          </a:p>
        </p:txBody>
      </p:sp>
      <p:sp>
        <p:nvSpPr>
          <p:cNvPr id="3" name="Content Placeholder 2"/>
          <p:cNvSpPr>
            <a:spLocks noGrp="1"/>
          </p:cNvSpPr>
          <p:nvPr>
            <p:ph idx="1"/>
          </p:nvPr>
        </p:nvSpPr>
        <p:spPr>
          <a:xfrm>
            <a:off x="1154954" y="2603500"/>
            <a:ext cx="8825659" cy="3729567"/>
          </a:xfrm>
        </p:spPr>
        <p:txBody>
          <a:bodyPr>
            <a:normAutofit/>
          </a:bodyPr>
          <a:lstStyle/>
          <a:p>
            <a:r>
              <a:rPr lang="en-US" sz="2800" dirty="0" smtClean="0"/>
              <a:t>4.] Do not memorize any of your testimony.</a:t>
            </a:r>
          </a:p>
          <a:p>
            <a:r>
              <a:rPr lang="en-US" sz="2800" dirty="0" smtClean="0"/>
              <a:t>5.] Report to the lawyer who summoned you, upon arriving in court.</a:t>
            </a:r>
          </a:p>
          <a:p>
            <a:r>
              <a:rPr lang="en-US" sz="2800" dirty="0" smtClean="0"/>
              <a:t>6.] You should not sit with your lawyer in the courtroom during the trial.</a:t>
            </a:r>
          </a:p>
          <a:p>
            <a:r>
              <a:rPr lang="en-US" sz="2800" dirty="0" smtClean="0"/>
              <a:t>7.]Do not chew gum or have a cough drop or candy in your mouth.</a:t>
            </a:r>
          </a:p>
          <a:p>
            <a:endParaRPr lang="en-US" sz="2800" dirty="0"/>
          </a:p>
        </p:txBody>
      </p:sp>
    </p:spTree>
    <p:extLst>
      <p:ext uri="{BB962C8B-B14F-4D97-AF65-F5344CB8AC3E}">
        <p14:creationId xmlns:p14="http://schemas.microsoft.com/office/powerpoint/2010/main" val="32518706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a:t>
            </a:r>
            <a:r>
              <a:rPr lang="en-US" sz="1200" dirty="0"/>
              <a:t>Benjamin J Cantor, J.D.©1998 </a:t>
            </a:r>
          </a:p>
        </p:txBody>
      </p:sp>
      <p:sp>
        <p:nvSpPr>
          <p:cNvPr id="3" name="Content Placeholder 2"/>
          <p:cNvSpPr>
            <a:spLocks noGrp="1"/>
          </p:cNvSpPr>
          <p:nvPr>
            <p:ph idx="1"/>
          </p:nvPr>
        </p:nvSpPr>
        <p:spPr>
          <a:xfrm>
            <a:off x="1154954" y="2603500"/>
            <a:ext cx="8825659" cy="4045656"/>
          </a:xfrm>
        </p:spPr>
        <p:txBody>
          <a:bodyPr>
            <a:normAutofit lnSpcReduction="10000"/>
          </a:bodyPr>
          <a:lstStyle/>
          <a:p>
            <a:r>
              <a:rPr lang="en-US" sz="2800" dirty="0" smtClean="0"/>
              <a:t>8.] Use “your Honor” when addressing the court, and when addressing the lawyers use their names. </a:t>
            </a:r>
          </a:p>
          <a:p>
            <a:r>
              <a:rPr lang="en-US" sz="2800" dirty="0" smtClean="0"/>
              <a:t>9.] Listen carefully to the questions asked of you.</a:t>
            </a:r>
          </a:p>
          <a:p>
            <a:r>
              <a:rPr lang="en-US" sz="2800" dirty="0" smtClean="0"/>
              <a:t>10.] Think before you answer any question.</a:t>
            </a:r>
          </a:p>
          <a:p>
            <a:r>
              <a:rPr lang="en-US" sz="2800" dirty="0" smtClean="0"/>
              <a:t>11.] Avoid quick answers, wait until the entire question is asked before you give your answer…DO NOT anticipate the complete question. </a:t>
            </a:r>
            <a:endParaRPr lang="en-US" sz="2800" dirty="0"/>
          </a:p>
        </p:txBody>
      </p:sp>
    </p:spTree>
    <p:extLst>
      <p:ext uri="{BB962C8B-B14F-4D97-AF65-F5344CB8AC3E}">
        <p14:creationId xmlns:p14="http://schemas.microsoft.com/office/powerpoint/2010/main" val="455200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a:t>Benjamin J Cantor, J.D.©1998 </a:t>
            </a:r>
          </a:p>
        </p:txBody>
      </p:sp>
      <p:sp>
        <p:nvSpPr>
          <p:cNvPr id="3" name="Content Placeholder 2"/>
          <p:cNvSpPr>
            <a:spLocks noGrp="1"/>
          </p:cNvSpPr>
          <p:nvPr>
            <p:ph idx="1"/>
          </p:nvPr>
        </p:nvSpPr>
        <p:spPr>
          <a:xfrm>
            <a:off x="1154954" y="2603500"/>
            <a:ext cx="8825659" cy="3594100"/>
          </a:xfrm>
        </p:spPr>
        <p:txBody>
          <a:bodyPr>
            <a:normAutofit/>
          </a:bodyPr>
          <a:lstStyle/>
          <a:p>
            <a:r>
              <a:rPr lang="en-US" sz="2800" dirty="0" smtClean="0"/>
              <a:t>12.] Be brief. Just answer the question and STOP!</a:t>
            </a:r>
          </a:p>
          <a:p>
            <a:r>
              <a:rPr lang="en-US" sz="2800" dirty="0" smtClean="0"/>
              <a:t>13.] You are wholly in control of what you would like to say. You must respond to the questions asked by the Judge and/or lawyers.</a:t>
            </a:r>
          </a:p>
          <a:p>
            <a:r>
              <a:rPr lang="en-US" sz="2800" dirty="0" smtClean="0"/>
              <a:t>14.] You should not speak unless addressed by the court or the attorneys except to request a clarification.</a:t>
            </a:r>
          </a:p>
        </p:txBody>
      </p:sp>
    </p:spTree>
    <p:extLst>
      <p:ext uri="{BB962C8B-B14F-4D97-AF65-F5344CB8AC3E}">
        <p14:creationId xmlns:p14="http://schemas.microsoft.com/office/powerpoint/2010/main" val="32546199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a:t>
            </a:r>
            <a:r>
              <a:rPr lang="en-US" sz="1200" dirty="0"/>
              <a:t>Benjamin J Cantor, J.D.©1998 </a:t>
            </a:r>
          </a:p>
        </p:txBody>
      </p:sp>
      <p:sp>
        <p:nvSpPr>
          <p:cNvPr id="3" name="Content Placeholder 2"/>
          <p:cNvSpPr>
            <a:spLocks noGrp="1"/>
          </p:cNvSpPr>
          <p:nvPr>
            <p:ph idx="1"/>
          </p:nvPr>
        </p:nvSpPr>
        <p:spPr>
          <a:xfrm>
            <a:off x="1154954" y="2603499"/>
            <a:ext cx="8825659" cy="3763433"/>
          </a:xfrm>
        </p:spPr>
        <p:txBody>
          <a:bodyPr>
            <a:normAutofit/>
          </a:bodyPr>
          <a:lstStyle/>
          <a:p>
            <a:r>
              <a:rPr lang="en-US" sz="2800" dirty="0" smtClean="0"/>
              <a:t>15.] When an “objection” is called or if the Judge interrupts, stop your answer immediately and wait for the court to give its ruling. </a:t>
            </a:r>
          </a:p>
          <a:p>
            <a:r>
              <a:rPr lang="en-US" sz="2800" dirty="0" smtClean="0"/>
              <a:t>16.] You are not expected to rely entirely on your memory, you may ask to refresh your memory with your notes in possession.</a:t>
            </a:r>
          </a:p>
          <a:p>
            <a:r>
              <a:rPr lang="en-US" sz="2800" dirty="0" smtClean="0"/>
              <a:t>17.] Try not to use “</a:t>
            </a:r>
            <a:r>
              <a:rPr lang="en-US" sz="2800" b="1" dirty="0" smtClean="0"/>
              <a:t>always</a:t>
            </a:r>
            <a:r>
              <a:rPr lang="en-US" sz="2800" dirty="0" smtClean="0"/>
              <a:t>” or “</a:t>
            </a:r>
            <a:r>
              <a:rPr lang="en-US" sz="2800" b="1" dirty="0" smtClean="0"/>
              <a:t>never</a:t>
            </a:r>
            <a:r>
              <a:rPr lang="en-US" sz="2800" dirty="0" smtClean="0"/>
              <a:t>”</a:t>
            </a:r>
            <a:endParaRPr lang="en-US" sz="2800" dirty="0"/>
          </a:p>
        </p:txBody>
      </p:sp>
    </p:spTree>
    <p:extLst>
      <p:ext uri="{BB962C8B-B14F-4D97-AF65-F5344CB8AC3E}">
        <p14:creationId xmlns:p14="http://schemas.microsoft.com/office/powerpoint/2010/main" val="25706958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a:bodyPr>
          <a:lstStyle/>
          <a:p>
            <a:r>
              <a:rPr lang="en-US" sz="2800" dirty="0" smtClean="0"/>
              <a:t>18.] Look at the examiner when questioned but direct your answers to the judge or jury if there is one.</a:t>
            </a:r>
          </a:p>
          <a:p>
            <a:r>
              <a:rPr lang="en-US" sz="2800" dirty="0" smtClean="0"/>
              <a:t>19.] If you cannot remember or do not know something, say so. That is a legitimate answer.</a:t>
            </a:r>
          </a:p>
          <a:p>
            <a:r>
              <a:rPr lang="en-US" sz="2800" dirty="0" smtClean="0"/>
              <a:t>20.] Avoid saying “ </a:t>
            </a:r>
            <a:r>
              <a:rPr lang="en-US" sz="2800" b="1" dirty="0" smtClean="0"/>
              <a:t>I think</a:t>
            </a:r>
            <a:r>
              <a:rPr lang="en-US" sz="2800" dirty="0" smtClean="0"/>
              <a:t>” or “</a:t>
            </a:r>
            <a:r>
              <a:rPr lang="en-US" sz="2800" b="1" dirty="0" smtClean="0"/>
              <a:t>I  believe</a:t>
            </a:r>
            <a:r>
              <a:rPr lang="en-US" sz="2800" dirty="0" smtClean="0"/>
              <a:t>”.</a:t>
            </a:r>
          </a:p>
          <a:p>
            <a:r>
              <a:rPr lang="en-US" sz="2800" dirty="0" smtClean="0"/>
              <a:t>21.] Do not argue with the other attorney. </a:t>
            </a:r>
          </a:p>
          <a:p>
            <a:r>
              <a:rPr lang="en-US" sz="2800" dirty="0" smtClean="0"/>
              <a:t>22.] Be fair and frank.</a:t>
            </a:r>
            <a:endParaRPr lang="en-US" sz="2800" dirty="0"/>
          </a:p>
        </p:txBody>
      </p:sp>
    </p:spTree>
    <p:extLst>
      <p:ext uri="{BB962C8B-B14F-4D97-AF65-F5344CB8AC3E}">
        <p14:creationId xmlns:p14="http://schemas.microsoft.com/office/powerpoint/2010/main" val="11272412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a:t>Benjamin J Cantor, J.D.©1998 </a:t>
            </a:r>
          </a:p>
        </p:txBody>
      </p:sp>
      <p:sp>
        <p:nvSpPr>
          <p:cNvPr id="3" name="Content Placeholder 2"/>
          <p:cNvSpPr>
            <a:spLocks noGrp="1"/>
          </p:cNvSpPr>
          <p:nvPr>
            <p:ph idx="1"/>
          </p:nvPr>
        </p:nvSpPr>
        <p:spPr>
          <a:xfrm>
            <a:off x="1154954" y="2603500"/>
            <a:ext cx="8825659" cy="4056944"/>
          </a:xfrm>
        </p:spPr>
        <p:txBody>
          <a:bodyPr>
            <a:normAutofit/>
          </a:bodyPr>
          <a:lstStyle/>
          <a:p>
            <a:r>
              <a:rPr lang="en-US" sz="2800" dirty="0" smtClean="0"/>
              <a:t>23.] If you can not answer with a yes or no, modify your reply by saying “under certain circumstances”</a:t>
            </a:r>
          </a:p>
          <a:p>
            <a:r>
              <a:rPr lang="en-US" sz="2800" dirty="0" smtClean="0"/>
              <a:t>24.] Never nod your head to an answer, the court stenographer ?! Can not hear your nod.</a:t>
            </a:r>
          </a:p>
          <a:p>
            <a:r>
              <a:rPr lang="en-US" sz="2800" dirty="0" smtClean="0"/>
              <a:t>25.] Speak up so that the Judge, jury, counsel and court stenographer can hear you.</a:t>
            </a:r>
          </a:p>
          <a:p>
            <a:r>
              <a:rPr lang="en-US" sz="2800" dirty="0" smtClean="0"/>
              <a:t>26.] Keep your composure!!!!!</a:t>
            </a:r>
            <a:endParaRPr lang="en-US" sz="2800" dirty="0"/>
          </a:p>
        </p:txBody>
      </p:sp>
    </p:spTree>
    <p:extLst>
      <p:ext uri="{BB962C8B-B14F-4D97-AF65-F5344CB8AC3E}">
        <p14:creationId xmlns:p14="http://schemas.microsoft.com/office/powerpoint/2010/main" val="42463917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a:bodyPr>
          <a:lstStyle/>
          <a:p>
            <a:r>
              <a:rPr lang="en-US" sz="2800" dirty="0" smtClean="0"/>
              <a:t>27.] Rely on your lawyer to clarify your position on redirect examination.</a:t>
            </a:r>
          </a:p>
          <a:p>
            <a:r>
              <a:rPr lang="en-US" sz="2800" dirty="0" smtClean="0"/>
              <a:t>28.] If you make a mistake or slight contradiction, admit it and correct it.</a:t>
            </a:r>
          </a:p>
          <a:p>
            <a:r>
              <a:rPr lang="en-US" sz="2800" dirty="0" smtClean="0"/>
              <a:t>29.] Never try to be a “smart” witness. Avoid wisecracks.</a:t>
            </a:r>
          </a:p>
          <a:p>
            <a:r>
              <a:rPr lang="en-US" sz="2800" dirty="0" smtClean="0"/>
              <a:t>30.] Do not volunteer information that was not called for.</a:t>
            </a:r>
            <a:endParaRPr lang="en-US" sz="2800" dirty="0"/>
          </a:p>
        </p:txBody>
      </p:sp>
    </p:spTree>
    <p:extLst>
      <p:ext uri="{BB962C8B-B14F-4D97-AF65-F5344CB8AC3E}">
        <p14:creationId xmlns:p14="http://schemas.microsoft.com/office/powerpoint/2010/main" val="8685164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lnSpcReduction="10000"/>
          </a:bodyPr>
          <a:lstStyle/>
          <a:p>
            <a:r>
              <a:rPr lang="en-US" sz="2800" dirty="0" smtClean="0"/>
              <a:t>31.] Never say, “nothing else happened” or “that’s all the conversation”. Instead say “that’s all I recall” or “that’s all I remember happening”.</a:t>
            </a:r>
          </a:p>
          <a:p>
            <a:r>
              <a:rPr lang="en-US" sz="2800" dirty="0" smtClean="0"/>
              <a:t>32.] Steer clear of speech mannerisms, “I can truthfully say”.</a:t>
            </a:r>
          </a:p>
          <a:p>
            <a:r>
              <a:rPr lang="en-US" sz="2800" dirty="0" smtClean="0"/>
              <a:t>33.] Cannot testify to hearsay evidence, only that which proceeds from your personal knowledge.</a:t>
            </a:r>
          </a:p>
        </p:txBody>
      </p:sp>
    </p:spTree>
    <p:extLst>
      <p:ext uri="{BB962C8B-B14F-4D97-AF65-F5344CB8AC3E}">
        <p14:creationId xmlns:p14="http://schemas.microsoft.com/office/powerpoint/2010/main" val="9162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182510"/>
          </a:xfrm>
        </p:spPr>
        <p:txBody>
          <a:bodyPr/>
          <a:lstStyle/>
          <a:p>
            <a:r>
              <a:rPr lang="en-US" dirty="0" smtClean="0"/>
              <a:t>End the Initial Contact Correctly</a:t>
            </a:r>
            <a:br>
              <a:rPr lang="en-US" dirty="0" smtClean="0"/>
            </a:br>
            <a:r>
              <a:rPr lang="en-US" sz="1200" dirty="0" smtClean="0"/>
              <a:t>Hamilton R, The Expert Witness Marketing Book, http://www.expertcommunications.com</a:t>
            </a:r>
            <a:endParaRPr lang="en-US" sz="1200" dirty="0"/>
          </a:p>
        </p:txBody>
      </p:sp>
      <p:sp>
        <p:nvSpPr>
          <p:cNvPr id="3" name="Content Placeholder 2"/>
          <p:cNvSpPr>
            <a:spLocks noGrp="1"/>
          </p:cNvSpPr>
          <p:nvPr>
            <p:ph idx="1"/>
          </p:nvPr>
        </p:nvSpPr>
        <p:spPr>
          <a:xfrm>
            <a:off x="1154954" y="2603500"/>
            <a:ext cx="8825659" cy="4000500"/>
          </a:xfrm>
        </p:spPr>
        <p:txBody>
          <a:bodyPr>
            <a:normAutofit/>
          </a:bodyPr>
          <a:lstStyle/>
          <a:p>
            <a:r>
              <a:rPr lang="en-US" sz="2800" dirty="0" smtClean="0"/>
              <a:t>When an attorney calls to inquire about your services and it goes well,</a:t>
            </a:r>
          </a:p>
          <a:p>
            <a:r>
              <a:rPr lang="en-US" sz="2800" dirty="0" smtClean="0"/>
              <a:t>you should email him/her your CV and fee schedule engagement agreement.</a:t>
            </a:r>
          </a:p>
          <a:p>
            <a:r>
              <a:rPr lang="en-US" sz="2800" dirty="0" smtClean="0"/>
              <a:t>You might also write that “if you have any further questions, please do not hesitate to give me a call.”</a:t>
            </a:r>
          </a:p>
        </p:txBody>
      </p:sp>
    </p:spTree>
    <p:extLst>
      <p:ext uri="{BB962C8B-B14F-4D97-AF65-F5344CB8AC3E}">
        <p14:creationId xmlns:p14="http://schemas.microsoft.com/office/powerpoint/2010/main" val="16261934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lnSpcReduction="10000"/>
          </a:bodyPr>
          <a:lstStyle/>
          <a:p>
            <a:r>
              <a:rPr lang="en-US" sz="2800" dirty="0" smtClean="0"/>
              <a:t>34.] Do not point to an exhibit without referring to an exhibit number and describing what you are pointing to in the exhibit.</a:t>
            </a:r>
          </a:p>
          <a:p>
            <a:r>
              <a:rPr lang="en-US" sz="2800" dirty="0" smtClean="0"/>
              <a:t>35.] If you write on a board, print in large letters, (step aside after writing so all parties can see what you have written)</a:t>
            </a:r>
          </a:p>
          <a:p>
            <a:r>
              <a:rPr lang="en-US" sz="2800" dirty="0" smtClean="0"/>
              <a:t>36.] If questioned about distance, time or the like, be sure to state if your answer is an estimate.</a:t>
            </a:r>
          </a:p>
        </p:txBody>
      </p:sp>
    </p:spTree>
    <p:extLst>
      <p:ext uri="{BB962C8B-B14F-4D97-AF65-F5344CB8AC3E}">
        <p14:creationId xmlns:p14="http://schemas.microsoft.com/office/powerpoint/2010/main" val="130182078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a:bodyPr>
          <a:lstStyle/>
          <a:p>
            <a:r>
              <a:rPr lang="en-US" sz="2800" dirty="0" smtClean="0"/>
              <a:t>37.] Do not get caught by snares.. ”Did you ever discuss this case with anyone?”</a:t>
            </a:r>
          </a:p>
          <a:p>
            <a:r>
              <a:rPr lang="en-US" sz="2800" dirty="0" smtClean="0"/>
              <a:t>Of course you did!!!!!!!!!!!!!!!!!!!!!!!!!!</a:t>
            </a:r>
          </a:p>
          <a:p>
            <a:r>
              <a:rPr lang="en-US" sz="2800" dirty="0" smtClean="0"/>
              <a:t>If asked name the people,</a:t>
            </a:r>
          </a:p>
          <a:p>
            <a:r>
              <a:rPr lang="en-US" sz="2800" dirty="0"/>
              <a:t> </a:t>
            </a:r>
            <a:r>
              <a:rPr lang="en-US" sz="2800" dirty="0" smtClean="0"/>
              <a:t>                               the attorney,</a:t>
            </a:r>
          </a:p>
          <a:p>
            <a:r>
              <a:rPr lang="en-US" sz="2800" dirty="0" smtClean="0"/>
              <a:t>                                 the parties to the suit,</a:t>
            </a:r>
          </a:p>
          <a:p>
            <a:r>
              <a:rPr lang="en-US" sz="2800" dirty="0"/>
              <a:t> </a:t>
            </a:r>
            <a:r>
              <a:rPr lang="en-US" sz="2800" dirty="0" smtClean="0"/>
              <a:t>                                etc.</a:t>
            </a:r>
          </a:p>
        </p:txBody>
      </p:sp>
    </p:spTree>
    <p:extLst>
      <p:ext uri="{BB962C8B-B14F-4D97-AF65-F5344CB8AC3E}">
        <p14:creationId xmlns:p14="http://schemas.microsoft.com/office/powerpoint/2010/main" val="16643709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603500"/>
            <a:ext cx="8825659" cy="4056944"/>
          </a:xfrm>
        </p:spPr>
        <p:txBody>
          <a:bodyPr>
            <a:normAutofit/>
          </a:bodyPr>
          <a:lstStyle/>
          <a:p>
            <a:r>
              <a:rPr lang="en-US" sz="2800" dirty="0" smtClean="0"/>
              <a:t>38.] To be credible, it is not only what you say but how you say it.</a:t>
            </a:r>
          </a:p>
          <a:p>
            <a:endParaRPr lang="en-US" sz="2800" dirty="0" smtClean="0"/>
          </a:p>
          <a:p>
            <a:r>
              <a:rPr lang="en-US" sz="2800" dirty="0" smtClean="0"/>
              <a:t>39.] “If you tell the truth, you won’t have to remember anything”- Mark Twain, </a:t>
            </a:r>
            <a:r>
              <a:rPr lang="en-US" sz="2800" i="1" dirty="0" smtClean="0"/>
              <a:t>Also Judge Judy</a:t>
            </a:r>
          </a:p>
        </p:txBody>
      </p:sp>
    </p:spTree>
    <p:extLst>
      <p:ext uri="{BB962C8B-B14F-4D97-AF65-F5344CB8AC3E}">
        <p14:creationId xmlns:p14="http://schemas.microsoft.com/office/powerpoint/2010/main" val="14856156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r>
              <a:rPr lang="en-US" sz="1200" dirty="0" smtClean="0"/>
              <a:t>Benjamin </a:t>
            </a:r>
            <a:r>
              <a:rPr lang="en-US" sz="1200" dirty="0"/>
              <a:t>J Cantor, J.D.©1998 </a:t>
            </a:r>
          </a:p>
        </p:txBody>
      </p:sp>
      <p:sp>
        <p:nvSpPr>
          <p:cNvPr id="3" name="Content Placeholder 2"/>
          <p:cNvSpPr>
            <a:spLocks noGrp="1"/>
          </p:cNvSpPr>
          <p:nvPr>
            <p:ph idx="1"/>
          </p:nvPr>
        </p:nvSpPr>
        <p:spPr>
          <a:xfrm>
            <a:off x="1154954" y="2280356"/>
            <a:ext cx="8825659" cy="4577644"/>
          </a:xfrm>
        </p:spPr>
        <p:txBody>
          <a:bodyPr>
            <a:normAutofit/>
          </a:bodyPr>
          <a:lstStyle/>
          <a:p>
            <a:r>
              <a:rPr lang="en-US" sz="3200" dirty="0" smtClean="0"/>
              <a:t>Finally…</a:t>
            </a:r>
          </a:p>
          <a:p>
            <a:r>
              <a:rPr lang="en-US" sz="4000" i="1" dirty="0" smtClean="0"/>
              <a:t>The </a:t>
            </a:r>
            <a:r>
              <a:rPr lang="en-US" sz="4000" i="1" dirty="0" smtClean="0"/>
              <a:t>witness stand is an uncomfortable place for one who is not telling “</a:t>
            </a:r>
            <a:r>
              <a:rPr lang="en-US" sz="4000" b="1" i="1" dirty="0" smtClean="0"/>
              <a:t>the truth….</a:t>
            </a:r>
          </a:p>
          <a:p>
            <a:r>
              <a:rPr lang="en-US" sz="4000" b="1" i="1" dirty="0" smtClean="0"/>
              <a:t>the whole truth……..</a:t>
            </a:r>
          </a:p>
          <a:p>
            <a:r>
              <a:rPr lang="en-US" sz="4000" b="1" i="1" dirty="0" smtClean="0"/>
              <a:t>and nothing but the truth</a:t>
            </a:r>
            <a:r>
              <a:rPr lang="en-US" sz="4000" i="1" dirty="0" smtClean="0"/>
              <a:t>.”</a:t>
            </a:r>
          </a:p>
        </p:txBody>
      </p:sp>
    </p:spTree>
    <p:extLst>
      <p:ext uri="{BB962C8B-B14F-4D97-AF65-F5344CB8AC3E}">
        <p14:creationId xmlns:p14="http://schemas.microsoft.com/office/powerpoint/2010/main" val="221865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the Initial Contact Correctly</a:t>
            </a:r>
            <a:endParaRPr lang="en-US" dirty="0"/>
          </a:p>
        </p:txBody>
      </p:sp>
      <p:sp>
        <p:nvSpPr>
          <p:cNvPr id="3" name="Content Placeholder 2"/>
          <p:cNvSpPr>
            <a:spLocks noGrp="1"/>
          </p:cNvSpPr>
          <p:nvPr>
            <p:ph idx="1"/>
          </p:nvPr>
        </p:nvSpPr>
        <p:spPr>
          <a:xfrm>
            <a:off x="1154954" y="2603500"/>
            <a:ext cx="8825659" cy="4000500"/>
          </a:xfrm>
        </p:spPr>
        <p:txBody>
          <a:bodyPr>
            <a:normAutofit/>
          </a:bodyPr>
          <a:lstStyle/>
          <a:p>
            <a:r>
              <a:rPr lang="en-US" sz="2800" dirty="0" smtClean="0"/>
              <a:t>This is a polite communication…</a:t>
            </a:r>
            <a:r>
              <a:rPr lang="en-US" sz="2800" b="1" dirty="0" smtClean="0"/>
              <a:t>BUT…..</a:t>
            </a:r>
          </a:p>
          <a:p>
            <a:r>
              <a:rPr lang="en-US" sz="2800" dirty="0" smtClean="0"/>
              <a:t>You are missing an opportunity to make yourself stand out among the other experts that the attorney probably also contacted and whose responses he will review.</a:t>
            </a:r>
            <a:endParaRPr lang="en-US" sz="2800" dirty="0"/>
          </a:p>
        </p:txBody>
      </p:sp>
    </p:spTree>
    <p:extLst>
      <p:ext uri="{BB962C8B-B14F-4D97-AF65-F5344CB8AC3E}">
        <p14:creationId xmlns:p14="http://schemas.microsoft.com/office/powerpoint/2010/main" val="3137193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443</TotalTime>
  <Words>4427</Words>
  <Application>Microsoft Office PowerPoint</Application>
  <PresentationFormat>Widescreen</PresentationFormat>
  <Paragraphs>392</Paragraphs>
  <Slides>83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83</vt:i4>
      </vt:variant>
    </vt:vector>
  </HeadingPairs>
  <TitlesOfParts>
    <vt:vector size="87" baseType="lpstr">
      <vt:lpstr>Arial</vt:lpstr>
      <vt:lpstr>Century Gothic</vt:lpstr>
      <vt:lpstr>Wingdings 3</vt:lpstr>
      <vt:lpstr>Ion Boardroom</vt:lpstr>
      <vt:lpstr>Forensic Podiatry II</vt:lpstr>
      <vt:lpstr>PowerPoint Presentation</vt:lpstr>
      <vt:lpstr>Governance: Defining the Role and Scope of Forensic Podiatry</vt:lpstr>
      <vt:lpstr>Governance: Defining the Role and Scope of Forensic Podiatry</vt:lpstr>
      <vt:lpstr>Daubert Test based on Daubert v Merrell Dow Pharmaceuticals 1993</vt:lpstr>
      <vt:lpstr>Marketing Plan is Individual Hamilton R, The Expert Witness marketing Book, http://www.expertcommunications.com</vt:lpstr>
      <vt:lpstr>Marketing Plan is Individual Hamilton R, The Expert Witness marketing Book, http://www.expertcommunications.com</vt:lpstr>
      <vt:lpstr>End the Initial Contact Correctly Hamilton R, The Expert Witness Marketing Book, http://www.expertcommunications.com</vt:lpstr>
      <vt:lpstr>End the Initial Contact Correctly</vt:lpstr>
      <vt:lpstr>End the Initial Contact Correctly Hamilton R, The Expert Witness Marketing Book, http://www.expertcommunications.com</vt:lpstr>
      <vt:lpstr>PROOFREAD YOUR CURRICULUM VITAE</vt:lpstr>
      <vt:lpstr>PROOFREAD YOUR CURRICULUM VITAE</vt:lpstr>
      <vt:lpstr>PROOFREAD YOUR CURRICULUM VITAE</vt:lpstr>
      <vt:lpstr>Proof your CV and have one or two intelligent and literate people reproof it as well.</vt:lpstr>
      <vt:lpstr>What Expert Witnesses Should Never Say Kuslansky LR, https://www.a21c.com/blog/bid/69606/7-things-expert-witnesses-should-never-say?</vt:lpstr>
      <vt:lpstr>Expert Testimony</vt:lpstr>
      <vt:lpstr>Expert Testimony</vt:lpstr>
      <vt:lpstr>Judge Learned Hand</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Juryology: Art &amp; Science of Jury Persuasion Matthews R, The Difference Between an Expert and an Expert Witness, http://juryology.com/2014/06/26/difference-between-expert-and-expert-witness/ </vt:lpstr>
      <vt:lpstr>The Perfect Witness  © The Perfect Witness, http://theperfectwitness.com/online-witness-training/</vt:lpstr>
      <vt:lpstr>The Perfect Witness  © The Perfect Witness, http://theperfectwitness.com/online-witness-training/</vt:lpstr>
      <vt:lpstr>Attorney’s Pressures   Gutheil TG, Simon RI, Attorneys’ pressures on the expert witness: early warning signs of endangered honesty, objectivity, and fair compensation, J Am Acad Pschiatry Law 27:4:546-553 (1999) ©2015 by the American Academy of Psychiatry and the Law</vt:lpstr>
      <vt:lpstr>Impeaching an Expert Witness http:www.crossexam.com/impeaching-an-expert-witness.html, Copyright 2015 CrossExam LLC </vt:lpstr>
      <vt:lpstr>Impeaching an Expert Witness http:www.crossexam.com/impeaching-an-expert-witness.html, Copyright 2015 CrossExam LLC </vt:lpstr>
      <vt:lpstr>Impeaching an Expert Witness http:www.crossexam.com/impeaching-an-expert-witness.html, Copyright 2015 CrossExam LLC </vt:lpstr>
      <vt:lpstr>Impeaching an Expert Witness http:www.crossexam.com/impeaching-an-expert-witness.html, Copyright 2015 CrossExam LLC </vt:lpstr>
      <vt:lpstr>Impeaching an Expert Witness http:www.crossexam.com/impeaching-an-expert-witness.html, Copyright 2015 CrossExam LLC </vt:lpstr>
      <vt:lpstr>Impeaching an Expert Witness http:www.crossexam.com/impeaching-an-expert-witness.html, Copyright 2015 CrossExam LLC </vt:lpstr>
      <vt:lpstr>Impeaching an Expert Witness http:www.crossexam.com/impeaching-an-expert-witness.html, Copyright 2015 CrossExam LLC </vt:lpstr>
      <vt:lpstr>Introduction Review http://www.lectlaw.com/files/exp27.htm</vt:lpstr>
      <vt:lpstr>Pre-trial Preparation http://www.lectlaw.com/files/exp27.htm</vt:lpstr>
      <vt:lpstr>Guideline #1  http://www.lectlaw.com/files/exp27.htm</vt:lpstr>
      <vt:lpstr>Guideline #2  http://www.lectlaw.com/files/exp27.htm</vt:lpstr>
      <vt:lpstr>Guideline #3  http://www.lectlaw.com/files/exp27.htm</vt:lpstr>
      <vt:lpstr>Guideline #3  http://www.lectlaw.com/files/exp27.htm</vt:lpstr>
      <vt:lpstr>Guideline #4  http://www.lectlaw.com/files/exp27.htm</vt:lpstr>
      <vt:lpstr>Guideline #5  http://www.lectlaw.com/files/exp27.htm</vt:lpstr>
      <vt:lpstr>Guideline #6&amp;#7  http://www.lectlaw.com/files/exp27.htm</vt:lpstr>
      <vt:lpstr>Guideline #8  http://www.lectlaw.com/files/exp27.htm</vt:lpstr>
      <vt:lpstr>Guideline #8  http://www.lectlaw.com/files/exp27.htm</vt:lpstr>
      <vt:lpstr>Guideline #9  http://www.lectlaw.com/files/exp27.htm</vt:lpstr>
      <vt:lpstr>Guideline #10  http://www.lectlaw.com/files/exp27.htm</vt:lpstr>
      <vt:lpstr>Guideline #11  http://www.lectlaw.com/files/exp27.htm</vt:lpstr>
      <vt:lpstr>Guideline #12  http://www.lectlaw.com/files/exp27.htm</vt:lpstr>
      <vt:lpstr>Guideline #13  http://www.lectlaw.com/files/exp27.htm</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Sample Questions for Expert Witnesses Expert Witness Testimony, Practice Guide, section 8, EVIDENCE</vt:lpstr>
      <vt:lpstr>The Most Common Questions Asked about Expert Witness Testimony  Pagliaro E, www://forensicmag.com/print/articles/2013/08/most-common-questions-asked-about-expert-witness-testimony/</vt:lpstr>
      <vt:lpstr>The Most Common Questions Asked about Expert Witness Testimony  Pagliaro E, www://forensicmag.com/print/articles/2013/08/most-common-questions-asked-about-expert-witness-testimony/</vt:lpstr>
      <vt:lpstr>The Most Common Questions Asked about Expert Witness Testimony  Pagliaro E, www://forensicmag.com/print/articles/2013/08/most-common-questions-asked-about-expert-witness-testimony/</vt:lpstr>
      <vt:lpstr>The Most Common Questions Asked about Expert Witness Testimony  Pagliaro E, www://forensicmag.com/print/articles/2013/08/most-common-questions-asked-about-expert-witness-testimony/</vt:lpstr>
      <vt:lpstr>The Most Common Questions Asked about Expert Witness Testimony  Pagliaro E, www://forensicmag.com/print/articles/2013/08/most-common-questions-asked-about-expert-witness-testimony/</vt:lpstr>
      <vt:lpstr>The Most Common Questions Asked about Expert Witness Testimony  Pagliaro E, www://forensicmag.com/print/articles/2013/08/most-common-questions-asked-about-expert-witness-testimony/</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lpstr>RECAP   Benjamin J Cantor, J.D.©1998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Podiatry II</dc:title>
  <dc:creator>BRYAN KAGAN</dc:creator>
  <cp:lastModifiedBy>BRYAN KAGAN</cp:lastModifiedBy>
  <cp:revision>57</cp:revision>
  <dcterms:created xsi:type="dcterms:W3CDTF">2015-01-16T19:55:58Z</dcterms:created>
  <dcterms:modified xsi:type="dcterms:W3CDTF">2015-01-22T01:15:01Z</dcterms:modified>
</cp:coreProperties>
</file>