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301" r:id="rId4"/>
    <p:sldId id="305" r:id="rId5"/>
    <p:sldId id="258" r:id="rId6"/>
    <p:sldId id="259" r:id="rId7"/>
    <p:sldId id="260" r:id="rId8"/>
    <p:sldId id="261" r:id="rId9"/>
    <p:sldId id="294" r:id="rId10"/>
    <p:sldId id="303" r:id="rId11"/>
    <p:sldId id="304" r:id="rId12"/>
    <p:sldId id="295" r:id="rId13"/>
    <p:sldId id="307" r:id="rId14"/>
    <p:sldId id="308" r:id="rId15"/>
    <p:sldId id="262" r:id="rId16"/>
    <p:sldId id="296" r:id="rId17"/>
    <p:sldId id="297" r:id="rId18"/>
    <p:sldId id="298" r:id="rId19"/>
    <p:sldId id="299" r:id="rId20"/>
    <p:sldId id="263" r:id="rId21"/>
    <p:sldId id="264" r:id="rId22"/>
    <p:sldId id="265" r:id="rId23"/>
    <p:sldId id="291" r:id="rId24"/>
    <p:sldId id="292" r:id="rId25"/>
    <p:sldId id="293" r:id="rId26"/>
    <p:sldId id="313" r:id="rId27"/>
    <p:sldId id="312" r:id="rId28"/>
    <p:sldId id="314" r:id="rId29"/>
    <p:sldId id="266" r:id="rId30"/>
    <p:sldId id="268" r:id="rId31"/>
    <p:sldId id="269" r:id="rId32"/>
    <p:sldId id="270" r:id="rId33"/>
    <p:sldId id="271" r:id="rId34"/>
    <p:sldId id="272" r:id="rId35"/>
    <p:sldId id="273" r:id="rId36"/>
    <p:sldId id="274" r:id="rId37"/>
    <p:sldId id="290" r:id="rId38"/>
    <p:sldId id="279" r:id="rId39"/>
    <p:sldId id="275" r:id="rId40"/>
    <p:sldId id="276" r:id="rId41"/>
    <p:sldId id="277" r:id="rId42"/>
    <p:sldId id="278" r:id="rId43"/>
    <p:sldId id="280" r:id="rId44"/>
    <p:sldId id="281" r:id="rId45"/>
    <p:sldId id="300" r:id="rId46"/>
    <p:sldId id="282" r:id="rId47"/>
    <p:sldId id="283" r:id="rId48"/>
    <p:sldId id="284" r:id="rId49"/>
    <p:sldId id="285" r:id="rId50"/>
    <p:sldId id="287" r:id="rId51"/>
    <p:sldId id="288" r:id="rId52"/>
    <p:sldId id="286" r:id="rId53"/>
    <p:sldId id="310" r:id="rId54"/>
    <p:sldId id="2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2955063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205510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74707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2774128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3269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544486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339315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90460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198996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126CEE-68EF-4DA1-BA41-17C8E098B21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266267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4126CEE-68EF-4DA1-BA41-17C8E098B21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182890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4126CEE-68EF-4DA1-BA41-17C8E098B218}" type="datetimeFigureOut">
              <a:rPr lang="en-US" smtClean="0"/>
              <a:t>1/22/2015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165706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4126CEE-68EF-4DA1-BA41-17C8E098B218}" type="datetimeFigureOut">
              <a:rPr lang="en-US" smtClean="0"/>
              <a:t>1/22/2015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612813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26CEE-68EF-4DA1-BA41-17C8E098B218}" type="datetimeFigureOut">
              <a:rPr lang="en-US" smtClean="0"/>
              <a:t>1/22/2015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284883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126CEE-68EF-4DA1-BA41-17C8E098B21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305231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126CEE-68EF-4DA1-BA41-17C8E098B21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E1D95-AD0C-46D8-84A9-95CB95680437}" type="slidenum">
              <a:rPr lang="en-US" smtClean="0"/>
              <a:t>‹#›</a:t>
            </a:fld>
            <a:endParaRPr lang="en-US"/>
          </a:p>
        </p:txBody>
      </p:sp>
    </p:spTree>
    <p:extLst>
      <p:ext uri="{BB962C8B-B14F-4D97-AF65-F5344CB8AC3E}">
        <p14:creationId xmlns:p14="http://schemas.microsoft.com/office/powerpoint/2010/main" val="342959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126CEE-68EF-4DA1-BA41-17C8E098B218}" type="datetimeFigureOut">
              <a:rPr lang="en-US" smtClean="0"/>
              <a:t>1/22/2015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ABE1D95-AD0C-46D8-84A9-95CB95680437}" type="slidenum">
              <a:rPr lang="en-US" smtClean="0"/>
              <a:t>‹#›</a:t>
            </a:fld>
            <a:endParaRPr lang="en-US"/>
          </a:p>
        </p:txBody>
      </p:sp>
    </p:spTree>
    <p:extLst>
      <p:ext uri="{BB962C8B-B14F-4D97-AF65-F5344CB8AC3E}">
        <p14:creationId xmlns:p14="http://schemas.microsoft.com/office/powerpoint/2010/main" val="4152238209"/>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2.png"/><Relationship Id="rId4" Type="http://schemas.openxmlformats.org/officeDocument/2006/relationships/image" Target="../media/image21.JPG"/></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7778" y="2404531"/>
            <a:ext cx="7766936" cy="1061158"/>
          </a:xfrm>
        </p:spPr>
        <p:txBody>
          <a:bodyPr/>
          <a:lstStyle/>
          <a:p>
            <a:r>
              <a:rPr lang="en-US" dirty="0" smtClean="0"/>
              <a:t>Forensic Podiatry</a:t>
            </a:r>
            <a:endParaRPr lang="en-US" dirty="0"/>
          </a:p>
        </p:txBody>
      </p:sp>
      <p:sp>
        <p:nvSpPr>
          <p:cNvPr id="3" name="Subtitle 2"/>
          <p:cNvSpPr>
            <a:spLocks noGrp="1"/>
          </p:cNvSpPr>
          <p:nvPr>
            <p:ph type="subTitle" idx="1"/>
          </p:nvPr>
        </p:nvSpPr>
        <p:spPr>
          <a:xfrm>
            <a:off x="863600" y="4005677"/>
            <a:ext cx="7766936" cy="2699923"/>
          </a:xfrm>
        </p:spPr>
        <p:txBody>
          <a:bodyPr>
            <a:normAutofit/>
          </a:bodyPr>
          <a:lstStyle/>
          <a:p>
            <a:r>
              <a:rPr lang="en-US" sz="4000" dirty="0" smtClean="0"/>
              <a:t>Forensic Gait Analysis</a:t>
            </a:r>
          </a:p>
          <a:p>
            <a:endParaRPr lang="en-US" sz="4000" dirty="0"/>
          </a:p>
          <a:p>
            <a:endParaRPr lang="en-US" sz="4000" dirty="0" smtClean="0"/>
          </a:p>
          <a:p>
            <a:r>
              <a:rPr lang="en-US" sz="1400" dirty="0" smtClean="0"/>
              <a:t>©Bryan Kagan 2015</a:t>
            </a:r>
            <a:endParaRPr lang="en-US" sz="1400" dirty="0"/>
          </a:p>
        </p:txBody>
      </p:sp>
    </p:spTree>
    <p:extLst>
      <p:ext uri="{BB962C8B-B14F-4D97-AF65-F5344CB8AC3E}">
        <p14:creationId xmlns:p14="http://schemas.microsoft.com/office/powerpoint/2010/main" val="66774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677334" y="1670757"/>
            <a:ext cx="8596668" cy="4876800"/>
          </a:xfrm>
        </p:spPr>
        <p:txBody>
          <a:bodyPr>
            <a:normAutofit/>
          </a:bodyPr>
          <a:lstStyle/>
          <a:p>
            <a:r>
              <a:rPr lang="en-US" sz="2800" dirty="0" smtClean="0"/>
              <a:t>Engineers from the Southampton’s School of Electronics and Computer Science (ECS) have been working on a computer </a:t>
            </a:r>
            <a:r>
              <a:rPr lang="en-US" sz="2800" dirty="0" err="1" smtClean="0"/>
              <a:t>sytem</a:t>
            </a:r>
            <a:r>
              <a:rPr lang="en-US" sz="2800" dirty="0" smtClean="0"/>
              <a:t> that can analyze the gait of criminals caught on CCTV and then compare them with those of a suspect.</a:t>
            </a:r>
          </a:p>
          <a:p>
            <a:r>
              <a:rPr lang="en-US" sz="2800" dirty="0" smtClean="0"/>
              <a:t>Research started by Professor Mark Nixon in the early 1990s after the murder of Jamie </a:t>
            </a:r>
            <a:r>
              <a:rPr lang="en-US" sz="2800" dirty="0" err="1" smtClean="0"/>
              <a:t>Bulger</a:t>
            </a:r>
            <a:r>
              <a:rPr lang="en-US" sz="2800" dirty="0" smtClean="0"/>
              <a:t>. </a:t>
            </a:r>
          </a:p>
          <a:p>
            <a:endParaRPr lang="en-US" sz="2800" dirty="0"/>
          </a:p>
          <a:p>
            <a:endParaRPr lang="en-US" sz="2800" dirty="0" smtClean="0"/>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3704105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756356" y="2257779"/>
            <a:ext cx="8596668" cy="3476978"/>
          </a:xfrm>
        </p:spPr>
        <p:txBody>
          <a:bodyPr>
            <a:normAutofit/>
          </a:bodyPr>
          <a:lstStyle/>
          <a:p>
            <a:r>
              <a:rPr lang="en-US" sz="2800" dirty="0" smtClean="0"/>
              <a:t>The police only had grainy CCTV pictures of two main suspects walking away from the crime scene. Their faces were obscured so the only characteristic they could rely on for identification purposes was their gait.</a:t>
            </a:r>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225154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lstStyle/>
          <a:p>
            <a:r>
              <a:rPr lang="en-US" dirty="0" smtClean="0"/>
              <a:t>Forensic Gait Analysis- (FGA)</a:t>
            </a:r>
            <a:endParaRPr lang="en-US" dirty="0"/>
          </a:p>
        </p:txBody>
      </p:sp>
      <p:sp>
        <p:nvSpPr>
          <p:cNvPr id="3" name="Content Placeholder 2"/>
          <p:cNvSpPr>
            <a:spLocks noGrp="1"/>
          </p:cNvSpPr>
          <p:nvPr>
            <p:ph idx="1"/>
          </p:nvPr>
        </p:nvSpPr>
        <p:spPr/>
        <p:txBody>
          <a:bodyPr>
            <a:normAutofit/>
          </a:bodyPr>
          <a:lstStyle/>
          <a:p>
            <a:r>
              <a:rPr lang="en-US" sz="2800" dirty="0" smtClean="0"/>
              <a:t>Forensic Gait Analysis is usually an analysis of CCTV (Closed Circuit Television) </a:t>
            </a:r>
            <a:endParaRPr lang="en-US" sz="2800" dirty="0"/>
          </a:p>
        </p:txBody>
      </p:sp>
    </p:spTree>
    <p:extLst>
      <p:ext uri="{BB962C8B-B14F-4D97-AF65-F5344CB8AC3E}">
        <p14:creationId xmlns:p14="http://schemas.microsoft.com/office/powerpoint/2010/main" val="113341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756356" y="1343378"/>
            <a:ext cx="8596668" cy="4391379"/>
          </a:xfrm>
        </p:spPr>
        <p:txBody>
          <a:bodyPr>
            <a:normAutofit/>
          </a:bodyPr>
          <a:lstStyle/>
          <a:p>
            <a:r>
              <a:rPr lang="en-US" sz="2800" dirty="0" smtClean="0"/>
              <a:t>Professor Nixon explains that subtle differences in physical attributes such as muscle strength, bone density and visual acuity all contribute to a personal walking style.  </a:t>
            </a:r>
          </a:p>
          <a:p>
            <a:r>
              <a:rPr lang="en-US" sz="2800" dirty="0" smtClean="0"/>
              <a:t>What do you think?       Yes/No?????</a:t>
            </a:r>
          </a:p>
          <a:p>
            <a:r>
              <a:rPr lang="en-US" sz="2800" dirty="0" smtClean="0"/>
              <a:t>Discuss why……</a:t>
            </a:r>
            <a:endParaRPr lang="en-US" sz="2800" dirty="0"/>
          </a:p>
          <a:p>
            <a:endParaRPr lang="en-US" sz="2800" dirty="0" smtClean="0"/>
          </a:p>
          <a:p>
            <a:endParaRPr lang="en-US" sz="2800" dirty="0"/>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158436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756356" y="1343378"/>
            <a:ext cx="8596668" cy="4391379"/>
          </a:xfrm>
        </p:spPr>
        <p:txBody>
          <a:bodyPr>
            <a:normAutofit/>
          </a:bodyPr>
          <a:lstStyle/>
          <a:p>
            <a:r>
              <a:rPr lang="en-US" sz="2800" dirty="0" smtClean="0"/>
              <a:t>Gait recognition can have significant implication for the police and crime investigators.</a:t>
            </a:r>
          </a:p>
          <a:p>
            <a:r>
              <a:rPr lang="en-US" sz="2800" dirty="0" smtClean="0"/>
              <a:t>Its difficult for someone to disguise the way they walk.</a:t>
            </a:r>
          </a:p>
          <a:p>
            <a:r>
              <a:rPr lang="en-US" sz="2800" dirty="0" smtClean="0"/>
              <a:t>Police used it in Sweden to identify a robber involved in a bank raid in which a customer was killed.</a:t>
            </a:r>
          </a:p>
          <a:p>
            <a:endParaRPr lang="en-US" sz="2800" dirty="0"/>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118057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versus Forensic Gait Analysis</a:t>
            </a:r>
            <a:endParaRPr lang="en-US" dirty="0"/>
          </a:p>
        </p:txBody>
      </p:sp>
      <p:sp>
        <p:nvSpPr>
          <p:cNvPr id="4" name="Content Placeholder 3"/>
          <p:cNvSpPr>
            <a:spLocks noGrp="1"/>
          </p:cNvSpPr>
          <p:nvPr>
            <p:ph sz="half" idx="1"/>
          </p:nvPr>
        </p:nvSpPr>
        <p:spPr>
          <a:xfrm>
            <a:off x="677334" y="2160588"/>
            <a:ext cx="4184035" cy="4601455"/>
          </a:xfrm>
        </p:spPr>
        <p:txBody>
          <a:bodyPr>
            <a:normAutofit/>
          </a:bodyPr>
          <a:lstStyle/>
          <a:p>
            <a:r>
              <a:rPr lang="en-US" sz="2800" b="1" dirty="0" smtClean="0"/>
              <a:t>Clinical Practice</a:t>
            </a:r>
          </a:p>
          <a:p>
            <a:r>
              <a:rPr lang="en-US" sz="2800" i="1" dirty="0" smtClean="0"/>
              <a:t>Biomechanical/Gait Assessment</a:t>
            </a:r>
          </a:p>
        </p:txBody>
      </p:sp>
      <p:sp>
        <p:nvSpPr>
          <p:cNvPr id="5" name="Content Placeholder 4"/>
          <p:cNvSpPr>
            <a:spLocks noGrp="1"/>
          </p:cNvSpPr>
          <p:nvPr>
            <p:ph sz="half" idx="2"/>
          </p:nvPr>
        </p:nvSpPr>
        <p:spPr>
          <a:xfrm>
            <a:off x="5089970" y="2160589"/>
            <a:ext cx="4184034" cy="4697411"/>
          </a:xfrm>
        </p:spPr>
        <p:txBody>
          <a:bodyPr>
            <a:normAutofit/>
          </a:bodyPr>
          <a:lstStyle/>
          <a:p>
            <a:r>
              <a:rPr lang="en-US" sz="2800" b="1" dirty="0" smtClean="0"/>
              <a:t>FGA</a:t>
            </a:r>
          </a:p>
          <a:p>
            <a:r>
              <a:rPr lang="en-US" sz="2800" i="1" dirty="0" smtClean="0"/>
              <a:t>Gait Analysis</a:t>
            </a:r>
          </a:p>
        </p:txBody>
      </p:sp>
    </p:spTree>
    <p:extLst>
      <p:ext uri="{BB962C8B-B14F-4D97-AF65-F5344CB8AC3E}">
        <p14:creationId xmlns:p14="http://schemas.microsoft.com/office/powerpoint/2010/main" val="1756879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versus Forensic Gait Analysis</a:t>
            </a:r>
            <a:endParaRPr lang="en-US" dirty="0"/>
          </a:p>
        </p:txBody>
      </p:sp>
      <p:sp>
        <p:nvSpPr>
          <p:cNvPr id="4" name="Content Placeholder 3"/>
          <p:cNvSpPr>
            <a:spLocks noGrp="1"/>
          </p:cNvSpPr>
          <p:nvPr>
            <p:ph sz="half" idx="1"/>
          </p:nvPr>
        </p:nvSpPr>
        <p:spPr>
          <a:xfrm>
            <a:off x="677334" y="2160588"/>
            <a:ext cx="4184035" cy="4601455"/>
          </a:xfrm>
        </p:spPr>
        <p:txBody>
          <a:bodyPr>
            <a:normAutofit/>
          </a:bodyPr>
          <a:lstStyle/>
          <a:p>
            <a:r>
              <a:rPr lang="en-US" sz="2800" b="1" dirty="0" smtClean="0"/>
              <a:t>Clinical Practice</a:t>
            </a:r>
          </a:p>
          <a:p>
            <a:r>
              <a:rPr lang="en-US" sz="2400" dirty="0" smtClean="0"/>
              <a:t>Biomechanical/Gait Assessment</a:t>
            </a:r>
          </a:p>
          <a:p>
            <a:r>
              <a:rPr lang="en-US" sz="2800" i="1" dirty="0" smtClean="0"/>
              <a:t>Non Weight-bearing</a:t>
            </a:r>
          </a:p>
        </p:txBody>
      </p:sp>
      <p:sp>
        <p:nvSpPr>
          <p:cNvPr id="5" name="Content Placeholder 4"/>
          <p:cNvSpPr>
            <a:spLocks noGrp="1"/>
          </p:cNvSpPr>
          <p:nvPr>
            <p:ph sz="half" idx="2"/>
          </p:nvPr>
        </p:nvSpPr>
        <p:spPr>
          <a:xfrm>
            <a:off x="5089970" y="2160589"/>
            <a:ext cx="4184034" cy="4697411"/>
          </a:xfrm>
        </p:spPr>
        <p:txBody>
          <a:bodyPr>
            <a:normAutofit/>
          </a:bodyPr>
          <a:lstStyle/>
          <a:p>
            <a:r>
              <a:rPr lang="en-US" sz="2800" b="1" dirty="0" smtClean="0"/>
              <a:t>FGA</a:t>
            </a:r>
          </a:p>
          <a:p>
            <a:r>
              <a:rPr lang="en-US" sz="2400" dirty="0" smtClean="0"/>
              <a:t>Gait Analysis</a:t>
            </a:r>
          </a:p>
          <a:p>
            <a:r>
              <a:rPr lang="en-US" sz="2800" i="1" dirty="0" smtClean="0"/>
              <a:t>Assist in identification</a:t>
            </a:r>
          </a:p>
        </p:txBody>
      </p:sp>
    </p:spTree>
    <p:extLst>
      <p:ext uri="{BB962C8B-B14F-4D97-AF65-F5344CB8AC3E}">
        <p14:creationId xmlns:p14="http://schemas.microsoft.com/office/powerpoint/2010/main" val="174911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versus Forensic Gait Analysis</a:t>
            </a:r>
            <a:endParaRPr lang="en-US" dirty="0"/>
          </a:p>
        </p:txBody>
      </p:sp>
      <p:sp>
        <p:nvSpPr>
          <p:cNvPr id="4" name="Content Placeholder 3"/>
          <p:cNvSpPr>
            <a:spLocks noGrp="1"/>
          </p:cNvSpPr>
          <p:nvPr>
            <p:ph sz="half" idx="1"/>
          </p:nvPr>
        </p:nvSpPr>
        <p:spPr>
          <a:xfrm>
            <a:off x="677334" y="2160588"/>
            <a:ext cx="4184035" cy="4601455"/>
          </a:xfrm>
        </p:spPr>
        <p:txBody>
          <a:bodyPr>
            <a:normAutofit/>
          </a:bodyPr>
          <a:lstStyle/>
          <a:p>
            <a:r>
              <a:rPr lang="en-US" sz="2800" b="1" dirty="0" smtClean="0"/>
              <a:t>Clinical Practice</a:t>
            </a:r>
          </a:p>
          <a:p>
            <a:r>
              <a:rPr lang="en-US" sz="2400" dirty="0" smtClean="0"/>
              <a:t>Biomechanical/Gait Assessment</a:t>
            </a:r>
          </a:p>
          <a:p>
            <a:r>
              <a:rPr lang="en-US" sz="2400" dirty="0" smtClean="0"/>
              <a:t>Non Weight-bearing</a:t>
            </a:r>
          </a:p>
          <a:p>
            <a:r>
              <a:rPr lang="en-US" sz="2800" i="1" dirty="0" smtClean="0"/>
              <a:t>Weight-bearing/Stance</a:t>
            </a:r>
          </a:p>
        </p:txBody>
      </p:sp>
      <p:sp>
        <p:nvSpPr>
          <p:cNvPr id="5" name="Content Placeholder 4"/>
          <p:cNvSpPr>
            <a:spLocks noGrp="1"/>
          </p:cNvSpPr>
          <p:nvPr>
            <p:ph sz="half" idx="2"/>
          </p:nvPr>
        </p:nvSpPr>
        <p:spPr>
          <a:xfrm>
            <a:off x="5089970" y="2160589"/>
            <a:ext cx="4184034" cy="4697411"/>
          </a:xfrm>
        </p:spPr>
        <p:txBody>
          <a:bodyPr>
            <a:normAutofit/>
          </a:bodyPr>
          <a:lstStyle/>
          <a:p>
            <a:r>
              <a:rPr lang="en-US" sz="2800" b="1" dirty="0" smtClean="0"/>
              <a:t>FGA</a:t>
            </a:r>
          </a:p>
          <a:p>
            <a:r>
              <a:rPr lang="en-US" sz="2400" dirty="0" smtClean="0"/>
              <a:t>Gait Analysis</a:t>
            </a:r>
          </a:p>
          <a:p>
            <a:r>
              <a:rPr lang="en-US" sz="2400" dirty="0" smtClean="0"/>
              <a:t>Assist in identification</a:t>
            </a:r>
          </a:p>
          <a:p>
            <a:r>
              <a:rPr lang="en-US" sz="2800" i="1" dirty="0" smtClean="0"/>
              <a:t>To understand the differences</a:t>
            </a:r>
          </a:p>
        </p:txBody>
      </p:sp>
    </p:spTree>
    <p:extLst>
      <p:ext uri="{BB962C8B-B14F-4D97-AF65-F5344CB8AC3E}">
        <p14:creationId xmlns:p14="http://schemas.microsoft.com/office/powerpoint/2010/main" val="376318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16000"/>
          </a:xfrm>
        </p:spPr>
        <p:txBody>
          <a:bodyPr/>
          <a:lstStyle/>
          <a:p>
            <a:r>
              <a:rPr lang="en-US" dirty="0" smtClean="0"/>
              <a:t>Clinical versus Forensic Gait Analysis</a:t>
            </a:r>
            <a:endParaRPr lang="en-US" dirty="0"/>
          </a:p>
        </p:txBody>
      </p:sp>
      <p:sp>
        <p:nvSpPr>
          <p:cNvPr id="4" name="Content Placeholder 3"/>
          <p:cNvSpPr>
            <a:spLocks noGrp="1"/>
          </p:cNvSpPr>
          <p:nvPr>
            <p:ph sz="half" idx="1"/>
          </p:nvPr>
        </p:nvSpPr>
        <p:spPr>
          <a:xfrm>
            <a:off x="677334" y="1828800"/>
            <a:ext cx="4184035" cy="4933243"/>
          </a:xfrm>
        </p:spPr>
        <p:txBody>
          <a:bodyPr>
            <a:normAutofit/>
          </a:bodyPr>
          <a:lstStyle/>
          <a:p>
            <a:r>
              <a:rPr lang="en-US" sz="2800" b="1" dirty="0" smtClean="0"/>
              <a:t>Clinical Practice</a:t>
            </a:r>
          </a:p>
          <a:p>
            <a:r>
              <a:rPr lang="en-US" sz="2400" dirty="0" smtClean="0"/>
              <a:t>Biomechanical/Gait Assessment</a:t>
            </a:r>
          </a:p>
          <a:p>
            <a:r>
              <a:rPr lang="en-US" sz="2400" dirty="0" smtClean="0"/>
              <a:t>Non Weight-bearing</a:t>
            </a:r>
          </a:p>
          <a:p>
            <a:r>
              <a:rPr lang="en-US" sz="2400" dirty="0" smtClean="0"/>
              <a:t>Weight-bearing/Stance</a:t>
            </a:r>
          </a:p>
          <a:p>
            <a:r>
              <a:rPr lang="en-US" sz="2800" i="1" dirty="0" smtClean="0"/>
              <a:t>Gait Analysis</a:t>
            </a:r>
          </a:p>
        </p:txBody>
      </p:sp>
      <p:sp>
        <p:nvSpPr>
          <p:cNvPr id="5" name="Content Placeholder 4"/>
          <p:cNvSpPr>
            <a:spLocks noGrp="1"/>
          </p:cNvSpPr>
          <p:nvPr>
            <p:ph sz="half" idx="2"/>
          </p:nvPr>
        </p:nvSpPr>
        <p:spPr>
          <a:xfrm>
            <a:off x="5089970" y="1907823"/>
            <a:ext cx="4184034" cy="4854220"/>
          </a:xfrm>
        </p:spPr>
        <p:txBody>
          <a:bodyPr>
            <a:normAutofit/>
          </a:bodyPr>
          <a:lstStyle/>
          <a:p>
            <a:r>
              <a:rPr lang="en-US" sz="2800" b="1" dirty="0" smtClean="0"/>
              <a:t>FGA</a:t>
            </a:r>
          </a:p>
          <a:p>
            <a:r>
              <a:rPr lang="en-US" sz="2400" dirty="0" smtClean="0"/>
              <a:t>Gait Analysis</a:t>
            </a:r>
          </a:p>
          <a:p>
            <a:r>
              <a:rPr lang="en-US" sz="2400" dirty="0" smtClean="0"/>
              <a:t>Assist in identification</a:t>
            </a:r>
          </a:p>
          <a:p>
            <a:r>
              <a:rPr lang="en-US" sz="2400" dirty="0" smtClean="0"/>
              <a:t>To understand the differences</a:t>
            </a:r>
          </a:p>
          <a:p>
            <a:r>
              <a:rPr lang="en-US" sz="2800" i="1" dirty="0" smtClean="0"/>
              <a:t>Potential for error (Vernon 2000) However if aware of this, it can be a valuable tool</a:t>
            </a:r>
            <a:endParaRPr lang="en-US" sz="2800" i="1" dirty="0"/>
          </a:p>
        </p:txBody>
      </p:sp>
    </p:spTree>
    <p:extLst>
      <p:ext uri="{BB962C8B-B14F-4D97-AF65-F5344CB8AC3E}">
        <p14:creationId xmlns:p14="http://schemas.microsoft.com/office/powerpoint/2010/main" val="75216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versus Forensic Gait Analysis</a:t>
            </a:r>
            <a:endParaRPr lang="en-US" dirty="0"/>
          </a:p>
        </p:txBody>
      </p:sp>
      <p:sp>
        <p:nvSpPr>
          <p:cNvPr id="4" name="Content Placeholder 3"/>
          <p:cNvSpPr>
            <a:spLocks noGrp="1"/>
          </p:cNvSpPr>
          <p:nvPr>
            <p:ph sz="half" idx="1"/>
          </p:nvPr>
        </p:nvSpPr>
        <p:spPr>
          <a:xfrm>
            <a:off x="677334" y="2160588"/>
            <a:ext cx="4184035" cy="4601455"/>
          </a:xfrm>
        </p:spPr>
        <p:txBody>
          <a:bodyPr>
            <a:normAutofit/>
          </a:bodyPr>
          <a:lstStyle/>
          <a:p>
            <a:r>
              <a:rPr lang="en-US" sz="2800" b="1" dirty="0" smtClean="0"/>
              <a:t>Clinical Practice</a:t>
            </a:r>
          </a:p>
          <a:p>
            <a:r>
              <a:rPr lang="en-US" sz="2400" dirty="0" smtClean="0"/>
              <a:t>Biomechanical/Gait Assessment</a:t>
            </a:r>
          </a:p>
          <a:p>
            <a:r>
              <a:rPr lang="en-US" sz="2400" dirty="0" smtClean="0"/>
              <a:t>Non Weight-bearing</a:t>
            </a:r>
          </a:p>
          <a:p>
            <a:r>
              <a:rPr lang="en-US" sz="2400" dirty="0" smtClean="0"/>
              <a:t>Weight-bearing/Stance</a:t>
            </a:r>
          </a:p>
          <a:p>
            <a:r>
              <a:rPr lang="en-US" sz="2400" dirty="0" smtClean="0"/>
              <a:t>Gait Analysis</a:t>
            </a:r>
          </a:p>
          <a:p>
            <a:r>
              <a:rPr lang="en-US" sz="2800" i="1" dirty="0" smtClean="0"/>
              <a:t>To understand the how and why  </a:t>
            </a:r>
            <a:endParaRPr lang="en-US" sz="2800" i="1" dirty="0"/>
          </a:p>
        </p:txBody>
      </p:sp>
      <p:sp>
        <p:nvSpPr>
          <p:cNvPr id="5" name="Content Placeholder 4"/>
          <p:cNvSpPr>
            <a:spLocks noGrp="1"/>
          </p:cNvSpPr>
          <p:nvPr>
            <p:ph sz="half" idx="2"/>
          </p:nvPr>
        </p:nvSpPr>
        <p:spPr>
          <a:xfrm>
            <a:off x="5089970" y="2160589"/>
            <a:ext cx="4184034" cy="4697411"/>
          </a:xfrm>
        </p:spPr>
        <p:txBody>
          <a:bodyPr>
            <a:normAutofit/>
          </a:bodyPr>
          <a:lstStyle/>
          <a:p>
            <a:r>
              <a:rPr lang="en-US" sz="2800" b="1" dirty="0" smtClean="0"/>
              <a:t>FGA</a:t>
            </a:r>
          </a:p>
          <a:p>
            <a:r>
              <a:rPr lang="en-US" sz="2400" dirty="0" smtClean="0"/>
              <a:t>Gait Analysis</a:t>
            </a:r>
          </a:p>
          <a:p>
            <a:r>
              <a:rPr lang="en-US" sz="2400" dirty="0" smtClean="0"/>
              <a:t>Assist in identification</a:t>
            </a:r>
          </a:p>
          <a:p>
            <a:r>
              <a:rPr lang="en-US" sz="2400" dirty="0" smtClean="0"/>
              <a:t>To understand the differences</a:t>
            </a:r>
          </a:p>
          <a:p>
            <a:r>
              <a:rPr lang="en-US" sz="2400" dirty="0" smtClean="0"/>
              <a:t>Potential for error (Vernon 2000) However if aware of this, it can be a valuable tool</a:t>
            </a:r>
            <a:endParaRPr lang="en-US" sz="2400" dirty="0"/>
          </a:p>
        </p:txBody>
      </p:sp>
    </p:spTree>
    <p:extLst>
      <p:ext uri="{BB962C8B-B14F-4D97-AF65-F5344CB8AC3E}">
        <p14:creationId xmlns:p14="http://schemas.microsoft.com/office/powerpoint/2010/main" val="266642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745067"/>
          </a:xfrm>
        </p:spPr>
        <p:txBody>
          <a:bodyPr/>
          <a:lstStyle/>
          <a:p>
            <a:r>
              <a:rPr lang="en-US" dirty="0" smtClean="0"/>
              <a:t>Gait is the manner of walking, stepping</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512711"/>
            <a:ext cx="5294489" cy="5345289"/>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94489" y="1512711"/>
            <a:ext cx="4447822" cy="5345289"/>
          </a:xfrm>
        </p:spPr>
      </p:pic>
    </p:spTree>
    <p:extLst>
      <p:ext uri="{BB962C8B-B14F-4D97-AF65-F5344CB8AC3E}">
        <p14:creationId xmlns:p14="http://schemas.microsoft.com/office/powerpoint/2010/main" val="40564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2800"/>
          </a:xfrm>
        </p:spPr>
        <p:txBody>
          <a:bodyPr/>
          <a:lstStyle/>
          <a:p>
            <a:r>
              <a:rPr lang="en-US" dirty="0" smtClean="0"/>
              <a:t>                           FGA</a:t>
            </a:r>
            <a:endParaRPr lang="en-US" dirty="0"/>
          </a:p>
        </p:txBody>
      </p:sp>
      <p:sp>
        <p:nvSpPr>
          <p:cNvPr id="5" name="Content Placeholder 4"/>
          <p:cNvSpPr>
            <a:spLocks noGrp="1"/>
          </p:cNvSpPr>
          <p:nvPr>
            <p:ph idx="1"/>
          </p:nvPr>
        </p:nvSpPr>
        <p:spPr>
          <a:xfrm>
            <a:off x="677334" y="1682045"/>
            <a:ext cx="8596668" cy="4359318"/>
          </a:xfrm>
        </p:spPr>
        <p:txBody>
          <a:bodyPr>
            <a:noAutofit/>
          </a:bodyPr>
          <a:lstStyle/>
          <a:p>
            <a:r>
              <a:rPr lang="en-US" sz="2800" dirty="0" smtClean="0"/>
              <a:t>Until recently the domain of forensic podiatrists, now human movement scientists are becoming involved.</a:t>
            </a:r>
          </a:p>
          <a:p>
            <a:r>
              <a:rPr lang="en-US" sz="2800" dirty="0" smtClean="0"/>
              <a:t>Biometric systems are being developed by electronic and computing engineers. It is not yet in practical use.</a:t>
            </a:r>
          </a:p>
          <a:p>
            <a:r>
              <a:rPr lang="en-US" sz="2800" dirty="0" smtClean="0"/>
              <a:t>Other medical and biomedical disciplines with gait and movement background knowledge are entering the field.</a:t>
            </a:r>
            <a:endParaRPr lang="en-US" sz="2800" dirty="0"/>
          </a:p>
        </p:txBody>
      </p:sp>
    </p:spTree>
    <p:extLst>
      <p:ext uri="{BB962C8B-B14F-4D97-AF65-F5344CB8AC3E}">
        <p14:creationId xmlns:p14="http://schemas.microsoft.com/office/powerpoint/2010/main" val="3068691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Process</a:t>
            </a:r>
            <a:endParaRPr lang="en-US" dirty="0"/>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87023" y="1806224"/>
            <a:ext cx="3163777" cy="3939820"/>
          </a:xfrm>
        </p:spPr>
      </p:pic>
      <p:pic>
        <p:nvPicPr>
          <p:cNvPr id="7" name="minneapolis">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3841112" y="1806223"/>
            <a:ext cx="5212577" cy="3476978"/>
          </a:xfrm>
        </p:spPr>
      </p:pic>
    </p:spTree>
    <p:extLst>
      <p:ext uri="{BB962C8B-B14F-4D97-AF65-F5344CB8AC3E}">
        <p14:creationId xmlns:p14="http://schemas.microsoft.com/office/powerpoint/2010/main" val="3271035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Gait Anomalies</a:t>
            </a:r>
            <a:endParaRPr lang="en-US" dirty="0"/>
          </a:p>
        </p:txBody>
      </p:sp>
      <p:sp>
        <p:nvSpPr>
          <p:cNvPr id="6" name="Content Placeholder 5"/>
          <p:cNvSpPr>
            <a:spLocks noGrp="1"/>
          </p:cNvSpPr>
          <p:nvPr>
            <p:ph idx="1"/>
          </p:nvPr>
        </p:nvSpPr>
        <p:spPr/>
        <p:txBody>
          <a:bodyPr>
            <a:normAutofit/>
          </a:bodyPr>
          <a:lstStyle/>
          <a:p>
            <a:r>
              <a:rPr lang="en-US" sz="2800" dirty="0" smtClean="0"/>
              <a:t>When observed can be supported by the use of wear features of the footwear. </a:t>
            </a:r>
          </a:p>
          <a:p>
            <a:r>
              <a:rPr lang="en-US" sz="2800" dirty="0" smtClean="0"/>
              <a:t>When observed can be supported by the individual’s medical records.</a:t>
            </a:r>
            <a:endParaRPr lang="en-US" sz="2800" dirty="0"/>
          </a:p>
        </p:txBody>
      </p:sp>
    </p:spTree>
    <p:extLst>
      <p:ext uri="{BB962C8B-B14F-4D97-AF65-F5344CB8AC3E}">
        <p14:creationId xmlns:p14="http://schemas.microsoft.com/office/powerpoint/2010/main" val="388145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9645"/>
            <a:ext cx="8596668" cy="745067"/>
          </a:xfrm>
        </p:spPr>
        <p:txBody>
          <a:bodyPr>
            <a:normAutofit fontScale="90000"/>
          </a:bodyPr>
          <a:lstStyle/>
          <a:p>
            <a:r>
              <a:rPr lang="en-US" dirty="0" smtClean="0"/>
              <a:t>Recognizable gait features in FGA </a:t>
            </a:r>
            <a:r>
              <a:rPr lang="en-US" sz="1300" dirty="0" smtClean="0"/>
              <a:t>DiMaggio J, Vernon W, Forensic Podiatry, Principles and Methods, Humana Press, p112, 2011</a:t>
            </a:r>
            <a:endParaRPr lang="en-US" sz="1300" dirty="0"/>
          </a:p>
        </p:txBody>
      </p:sp>
      <p:sp>
        <p:nvSpPr>
          <p:cNvPr id="3" name="Content Placeholder 2"/>
          <p:cNvSpPr>
            <a:spLocks noGrp="1"/>
          </p:cNvSpPr>
          <p:nvPr>
            <p:ph idx="1"/>
          </p:nvPr>
        </p:nvSpPr>
        <p:spPr>
          <a:xfrm>
            <a:off x="677334" y="1952977"/>
            <a:ext cx="8596668" cy="4775201"/>
          </a:xfrm>
        </p:spPr>
        <p:txBody>
          <a:bodyPr>
            <a:normAutofit/>
          </a:bodyPr>
          <a:lstStyle/>
          <a:p>
            <a:r>
              <a:rPr lang="en-US" sz="2800" dirty="0" err="1" smtClean="0"/>
              <a:t>ABduction</a:t>
            </a:r>
            <a:endParaRPr lang="en-US" sz="2800" dirty="0" smtClean="0"/>
          </a:p>
          <a:p>
            <a:r>
              <a:rPr lang="en-US" sz="2800" dirty="0" smtClean="0"/>
              <a:t>Adduction</a:t>
            </a:r>
          </a:p>
          <a:p>
            <a:r>
              <a:rPr lang="en-US" sz="2800" dirty="0" smtClean="0"/>
              <a:t>Ankle </a:t>
            </a:r>
            <a:r>
              <a:rPr lang="en-US" sz="2800" dirty="0" err="1" smtClean="0"/>
              <a:t>equinus</a:t>
            </a:r>
            <a:endParaRPr lang="en-US" sz="2800" dirty="0" smtClean="0"/>
          </a:p>
          <a:p>
            <a:r>
              <a:rPr lang="en-US" sz="2800" dirty="0" smtClean="0"/>
              <a:t>Ataxic gait</a:t>
            </a:r>
          </a:p>
          <a:p>
            <a:r>
              <a:rPr lang="en-US" sz="2800" dirty="0" smtClean="0"/>
              <a:t>Calcaneal gait</a:t>
            </a:r>
          </a:p>
          <a:p>
            <a:r>
              <a:rPr lang="en-US" sz="2800" dirty="0" smtClean="0"/>
              <a:t>Chorea</a:t>
            </a:r>
          </a:p>
          <a:p>
            <a:r>
              <a:rPr lang="en-US" sz="2800" dirty="0" smtClean="0"/>
              <a:t>Drop foot</a:t>
            </a:r>
          </a:p>
          <a:p>
            <a:r>
              <a:rPr lang="en-US" sz="2800" dirty="0" smtClean="0"/>
              <a:t>Excessive ankle dorsiflexion</a:t>
            </a:r>
          </a:p>
          <a:p>
            <a:endParaRPr lang="en-US" dirty="0" smtClean="0"/>
          </a:p>
          <a:p>
            <a:endParaRPr lang="en-US" dirty="0"/>
          </a:p>
        </p:txBody>
      </p:sp>
    </p:spTree>
    <p:extLst>
      <p:ext uri="{BB962C8B-B14F-4D97-AF65-F5344CB8AC3E}">
        <p14:creationId xmlns:p14="http://schemas.microsoft.com/office/powerpoint/2010/main" val="1851578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9645"/>
            <a:ext cx="8596668" cy="745067"/>
          </a:xfrm>
        </p:spPr>
        <p:txBody>
          <a:bodyPr/>
          <a:lstStyle/>
          <a:p>
            <a:r>
              <a:rPr lang="en-US" dirty="0" smtClean="0"/>
              <a:t>Recognizable gait features in FGA</a:t>
            </a:r>
            <a:endParaRPr lang="en-US" dirty="0"/>
          </a:p>
        </p:txBody>
      </p:sp>
      <p:sp>
        <p:nvSpPr>
          <p:cNvPr id="3" name="Content Placeholder 2"/>
          <p:cNvSpPr>
            <a:spLocks noGrp="1"/>
          </p:cNvSpPr>
          <p:nvPr>
            <p:ph idx="1"/>
          </p:nvPr>
        </p:nvSpPr>
        <p:spPr>
          <a:xfrm>
            <a:off x="677334" y="1919111"/>
            <a:ext cx="8596668" cy="4809068"/>
          </a:xfrm>
        </p:spPr>
        <p:txBody>
          <a:bodyPr>
            <a:normAutofit/>
          </a:bodyPr>
          <a:lstStyle/>
          <a:p>
            <a:r>
              <a:rPr lang="en-US" sz="2800" dirty="0" smtClean="0"/>
              <a:t>Genu </a:t>
            </a:r>
            <a:r>
              <a:rPr lang="en-US" sz="2800" dirty="0" err="1" smtClean="0"/>
              <a:t>Valgum</a:t>
            </a:r>
            <a:endParaRPr lang="en-US" sz="2800" dirty="0" smtClean="0"/>
          </a:p>
          <a:p>
            <a:r>
              <a:rPr lang="en-US" sz="2800" dirty="0" smtClean="0"/>
              <a:t>Genu </a:t>
            </a:r>
            <a:r>
              <a:rPr lang="en-US" sz="2800" dirty="0" err="1" smtClean="0"/>
              <a:t>varum</a:t>
            </a:r>
            <a:r>
              <a:rPr lang="en-US" sz="2800" dirty="0" smtClean="0"/>
              <a:t> (bow legged)</a:t>
            </a:r>
          </a:p>
          <a:p>
            <a:r>
              <a:rPr lang="en-US" sz="2800" dirty="0" smtClean="0"/>
              <a:t>Hemiplegic gait</a:t>
            </a:r>
          </a:p>
          <a:p>
            <a:r>
              <a:rPr lang="en-US" sz="2800" dirty="0" smtClean="0"/>
              <a:t>High stepping gait</a:t>
            </a:r>
          </a:p>
          <a:p>
            <a:r>
              <a:rPr lang="en-US" sz="2800" dirty="0" smtClean="0"/>
              <a:t>Limping</a:t>
            </a:r>
          </a:p>
          <a:p>
            <a:r>
              <a:rPr lang="en-US" sz="2800" dirty="0" smtClean="0"/>
              <a:t>Paraplegic gait</a:t>
            </a:r>
          </a:p>
          <a:p>
            <a:r>
              <a:rPr lang="en-US" sz="2800" dirty="0" smtClean="0"/>
              <a:t>Pronated gait</a:t>
            </a:r>
          </a:p>
          <a:p>
            <a:r>
              <a:rPr lang="en-US" sz="2800" dirty="0" smtClean="0"/>
              <a:t>Scissor gait</a:t>
            </a:r>
          </a:p>
          <a:p>
            <a:endParaRPr lang="en-US" dirty="0" smtClean="0"/>
          </a:p>
          <a:p>
            <a:endParaRPr lang="en-US" dirty="0"/>
          </a:p>
        </p:txBody>
      </p:sp>
    </p:spTree>
    <p:extLst>
      <p:ext uri="{BB962C8B-B14F-4D97-AF65-F5344CB8AC3E}">
        <p14:creationId xmlns:p14="http://schemas.microsoft.com/office/powerpoint/2010/main" val="203318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9645"/>
            <a:ext cx="8596668" cy="745067"/>
          </a:xfrm>
        </p:spPr>
        <p:txBody>
          <a:bodyPr/>
          <a:lstStyle/>
          <a:p>
            <a:r>
              <a:rPr lang="en-US" dirty="0" smtClean="0"/>
              <a:t>Recognizable gait features in FGA</a:t>
            </a:r>
            <a:endParaRPr lang="en-US" dirty="0"/>
          </a:p>
        </p:txBody>
      </p:sp>
      <p:sp>
        <p:nvSpPr>
          <p:cNvPr id="3" name="Content Placeholder 2"/>
          <p:cNvSpPr>
            <a:spLocks noGrp="1"/>
          </p:cNvSpPr>
          <p:nvPr>
            <p:ph idx="1"/>
          </p:nvPr>
        </p:nvSpPr>
        <p:spPr>
          <a:xfrm>
            <a:off x="677334" y="1704621"/>
            <a:ext cx="8596668" cy="5023557"/>
          </a:xfrm>
        </p:spPr>
        <p:txBody>
          <a:bodyPr>
            <a:normAutofit/>
          </a:bodyPr>
          <a:lstStyle/>
          <a:p>
            <a:r>
              <a:rPr lang="en-US" sz="2800" dirty="0" smtClean="0"/>
              <a:t>Shuffling gait</a:t>
            </a:r>
          </a:p>
          <a:p>
            <a:r>
              <a:rPr lang="en-US" sz="2800" dirty="0" err="1" smtClean="0"/>
              <a:t>Tibial</a:t>
            </a:r>
            <a:r>
              <a:rPr lang="en-US" sz="2800" dirty="0" smtClean="0"/>
              <a:t> </a:t>
            </a:r>
            <a:r>
              <a:rPr lang="en-US" sz="2800" dirty="0" err="1" smtClean="0"/>
              <a:t>varum</a:t>
            </a:r>
            <a:r>
              <a:rPr lang="en-US" sz="2800" dirty="0" smtClean="0"/>
              <a:t> </a:t>
            </a:r>
          </a:p>
          <a:p>
            <a:r>
              <a:rPr lang="en-US" sz="2800" dirty="0" smtClean="0"/>
              <a:t>Toe walking</a:t>
            </a:r>
          </a:p>
          <a:p>
            <a:r>
              <a:rPr lang="en-US" sz="2800" dirty="0" smtClean="0"/>
              <a:t>Waddling gait</a:t>
            </a:r>
          </a:p>
          <a:p>
            <a:r>
              <a:rPr lang="en-US" sz="2800" dirty="0" smtClean="0"/>
              <a:t>??Bopping gait??</a:t>
            </a:r>
          </a:p>
          <a:p>
            <a:endParaRPr lang="en-US" dirty="0" smtClean="0"/>
          </a:p>
          <a:p>
            <a:endParaRPr lang="en-US" dirty="0"/>
          </a:p>
        </p:txBody>
      </p:sp>
    </p:spTree>
    <p:extLst>
      <p:ext uri="{BB962C8B-B14F-4D97-AF65-F5344CB8AC3E}">
        <p14:creationId xmlns:p14="http://schemas.microsoft.com/office/powerpoint/2010/main" val="2591644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identify a criminal by the way they walk? </a:t>
            </a:r>
            <a:r>
              <a:rPr lang="en-US" sz="1400" dirty="0" smtClean="0"/>
              <a:t>http://news.bbc.co.uk/2/hi/uk_news/magazine/7348164.stm</a:t>
            </a:r>
            <a:endParaRPr lang="en-US" sz="1400" dirty="0"/>
          </a:p>
        </p:txBody>
      </p:sp>
      <p:sp>
        <p:nvSpPr>
          <p:cNvPr id="3" name="Content Placeholder 2"/>
          <p:cNvSpPr>
            <a:spLocks noGrp="1"/>
          </p:cNvSpPr>
          <p:nvPr>
            <p:ph idx="1"/>
          </p:nvPr>
        </p:nvSpPr>
        <p:spPr/>
        <p:txBody>
          <a:bodyPr>
            <a:normAutofit/>
          </a:bodyPr>
          <a:lstStyle/>
          <a:p>
            <a:r>
              <a:rPr lang="en-US" sz="2800" dirty="0" smtClean="0"/>
              <a:t>With the ubiquity of CCTV cameras, many of which produce only very low quality pictures, the use of forensic podiatry is booming. [UK]</a:t>
            </a:r>
          </a:p>
          <a:p>
            <a:r>
              <a:rPr lang="en-US" sz="2800" dirty="0" smtClean="0"/>
              <a:t>First used in 2000, in the UK by Haydn Kelly.</a:t>
            </a:r>
          </a:p>
          <a:p>
            <a:r>
              <a:rPr lang="en-US" sz="2800" dirty="0" smtClean="0"/>
              <a:t>Criminal </a:t>
            </a:r>
            <a:r>
              <a:rPr lang="en-US" sz="2800" dirty="0" err="1" smtClean="0"/>
              <a:t>Rigg</a:t>
            </a:r>
            <a:r>
              <a:rPr lang="en-US" sz="2800" dirty="0" smtClean="0"/>
              <a:t> was exhibiting some form of </a:t>
            </a:r>
            <a:r>
              <a:rPr lang="en-US" sz="2800" dirty="0" err="1" smtClean="0"/>
              <a:t>genuvarum</a:t>
            </a:r>
            <a:r>
              <a:rPr lang="en-US" sz="2800" dirty="0" smtClean="0"/>
              <a:t> or bow-leggedness.</a:t>
            </a:r>
          </a:p>
          <a:p>
            <a:endParaRPr lang="en-US" sz="2800" dirty="0"/>
          </a:p>
        </p:txBody>
      </p:sp>
    </p:spTree>
    <p:extLst>
      <p:ext uri="{BB962C8B-B14F-4D97-AF65-F5344CB8AC3E}">
        <p14:creationId xmlns:p14="http://schemas.microsoft.com/office/powerpoint/2010/main" val="493698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identify a criminal by the way they walk? </a:t>
            </a:r>
            <a:r>
              <a:rPr lang="en-US" sz="1400" dirty="0" smtClean="0"/>
              <a:t>http://news.bbc.co.uk/2/hi/uk_news/magazine/7348164.stm</a:t>
            </a:r>
            <a:endParaRPr lang="en-US" sz="1400" dirty="0"/>
          </a:p>
        </p:txBody>
      </p:sp>
      <p:sp>
        <p:nvSpPr>
          <p:cNvPr id="3" name="Content Placeholder 2"/>
          <p:cNvSpPr>
            <a:spLocks noGrp="1"/>
          </p:cNvSpPr>
          <p:nvPr>
            <p:ph idx="1"/>
          </p:nvPr>
        </p:nvSpPr>
        <p:spPr/>
        <p:txBody>
          <a:bodyPr>
            <a:normAutofit/>
          </a:bodyPr>
          <a:lstStyle/>
          <a:p>
            <a:r>
              <a:rPr lang="en-US" sz="2800" dirty="0" smtClean="0"/>
              <a:t>There are many distinctive conditions to look for.</a:t>
            </a:r>
          </a:p>
          <a:p>
            <a:r>
              <a:rPr lang="en-US" sz="2800" dirty="0" smtClean="0"/>
              <a:t>The suspect might display circumduction  when walking or..</a:t>
            </a:r>
          </a:p>
          <a:p>
            <a:r>
              <a:rPr lang="en-US" sz="2800" dirty="0" smtClean="0"/>
              <a:t>Abduction of the arm, moving out to the side.</a:t>
            </a:r>
          </a:p>
          <a:p>
            <a:r>
              <a:rPr lang="en-US" sz="2800" dirty="0" smtClean="0"/>
              <a:t>Look how they use their head, their shoulders, their arms and their elbows. </a:t>
            </a:r>
          </a:p>
          <a:p>
            <a:endParaRPr lang="en-US" sz="2800" dirty="0"/>
          </a:p>
        </p:txBody>
      </p:sp>
    </p:spTree>
    <p:extLst>
      <p:ext uri="{BB962C8B-B14F-4D97-AF65-F5344CB8AC3E}">
        <p14:creationId xmlns:p14="http://schemas.microsoft.com/office/powerpoint/2010/main" val="208421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identify a criminal by the way they walk? </a:t>
            </a:r>
            <a:r>
              <a:rPr lang="en-US" sz="1400" dirty="0" smtClean="0"/>
              <a:t>http://news.bbc.co.uk/2/hi/uk_news/magazine/7348164.stm</a:t>
            </a:r>
            <a:endParaRPr lang="en-US" sz="1400" dirty="0"/>
          </a:p>
        </p:txBody>
      </p:sp>
      <p:sp>
        <p:nvSpPr>
          <p:cNvPr id="3" name="Content Placeholder 2"/>
          <p:cNvSpPr>
            <a:spLocks noGrp="1"/>
          </p:cNvSpPr>
          <p:nvPr>
            <p:ph idx="1"/>
          </p:nvPr>
        </p:nvSpPr>
        <p:spPr/>
        <p:txBody>
          <a:bodyPr>
            <a:normAutofit/>
          </a:bodyPr>
          <a:lstStyle/>
          <a:p>
            <a:r>
              <a:rPr lang="en-US" sz="2800" dirty="0" smtClean="0"/>
              <a:t>Your analysis may explain how holding an object like a knife alters the gait or…</a:t>
            </a:r>
          </a:p>
          <a:p>
            <a:r>
              <a:rPr lang="en-US" sz="2800" dirty="0" smtClean="0"/>
              <a:t>How wearing bulky or baggy clothes does not stop the analysis.</a:t>
            </a:r>
          </a:p>
          <a:p>
            <a:r>
              <a:rPr lang="en-US" sz="2800" dirty="0" smtClean="0"/>
              <a:t>Gait analysis is not like fingerprinting where a 100% match can be found but there is a sliding scale of likelihood.</a:t>
            </a:r>
            <a:endParaRPr lang="en-US" sz="2800" dirty="0"/>
          </a:p>
        </p:txBody>
      </p:sp>
    </p:spTree>
    <p:extLst>
      <p:ext uri="{BB962C8B-B14F-4D97-AF65-F5344CB8AC3E}">
        <p14:creationId xmlns:p14="http://schemas.microsoft.com/office/powerpoint/2010/main" val="356323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Perpetrators of crime have been captured on CCTV</a:t>
            </a:r>
            <a:endParaRPr lang="en-US" dirty="0"/>
          </a:p>
        </p:txBody>
      </p:sp>
      <p:sp>
        <p:nvSpPr>
          <p:cNvPr id="3" name="Content Placeholder 2"/>
          <p:cNvSpPr>
            <a:spLocks noGrp="1"/>
          </p:cNvSpPr>
          <p:nvPr>
            <p:ph idx="1"/>
          </p:nvPr>
        </p:nvSpPr>
        <p:spPr/>
        <p:txBody>
          <a:bodyPr>
            <a:normAutofit/>
          </a:bodyPr>
          <a:lstStyle/>
          <a:p>
            <a:r>
              <a:rPr lang="en-US" sz="2800" dirty="0" smtClean="0"/>
              <a:t> Use the same METHODOLOGY- </a:t>
            </a:r>
            <a:r>
              <a:rPr lang="en-US" sz="4000" u="sng" dirty="0" smtClean="0"/>
              <a:t>ACE</a:t>
            </a:r>
          </a:p>
          <a:p>
            <a:endParaRPr lang="en-US" sz="4000" u="sng" dirty="0" smtClean="0"/>
          </a:p>
          <a:p>
            <a:r>
              <a:rPr lang="en-US" sz="2800" dirty="0" smtClean="0"/>
              <a:t>Analysis</a:t>
            </a:r>
          </a:p>
          <a:p>
            <a:r>
              <a:rPr lang="en-US" sz="2800" dirty="0" smtClean="0"/>
              <a:t>Comparison</a:t>
            </a:r>
          </a:p>
          <a:p>
            <a:r>
              <a:rPr lang="en-US" sz="2800" dirty="0" smtClean="0"/>
              <a:t>Evaluation</a:t>
            </a:r>
            <a:endParaRPr lang="en-US" sz="2800" dirty="0"/>
          </a:p>
        </p:txBody>
      </p:sp>
    </p:spTree>
    <p:extLst>
      <p:ext uri="{BB962C8B-B14F-4D97-AF65-F5344CB8AC3E}">
        <p14:creationId xmlns:p14="http://schemas.microsoft.com/office/powerpoint/2010/main" val="193220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677334" y="1230489"/>
            <a:ext cx="8596668" cy="5418667"/>
          </a:xfrm>
        </p:spPr>
        <p:txBody>
          <a:bodyPr>
            <a:normAutofit/>
          </a:bodyPr>
          <a:lstStyle/>
          <a:p>
            <a:r>
              <a:rPr lang="en-US" sz="2800" dirty="0" smtClean="0"/>
              <a:t>John Wayne had his swagger.</a:t>
            </a:r>
          </a:p>
          <a:p>
            <a:r>
              <a:rPr lang="en-US" sz="2800" dirty="0" smtClean="0"/>
              <a:t>Naomi Campbell sashays along the catwalk in a certain way.</a:t>
            </a:r>
          </a:p>
          <a:p>
            <a:r>
              <a:rPr lang="en-US" sz="2800" dirty="0" smtClean="0"/>
              <a:t>John Cleese has his elongated strides for the Ministry of Silly Walks.</a:t>
            </a:r>
          </a:p>
          <a:p>
            <a:r>
              <a:rPr lang="en-US" sz="2800" dirty="0" smtClean="0"/>
              <a:t>But it is not just stars that have recognizable walking features and patterns.</a:t>
            </a:r>
          </a:p>
          <a:p>
            <a:r>
              <a:rPr lang="en-US" sz="2800" dirty="0" smtClean="0"/>
              <a:t>We all have a signature walking style that can be identified much like a fingerprint.</a:t>
            </a:r>
          </a:p>
          <a:p>
            <a:endParaRPr lang="en-US" sz="2800" dirty="0" smtClean="0"/>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404492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Perpetrators of crime have been captured on CCTV</a:t>
            </a:r>
            <a:endParaRPr lang="en-US" dirty="0"/>
          </a:p>
        </p:txBody>
      </p:sp>
      <p:sp>
        <p:nvSpPr>
          <p:cNvPr id="3" name="Content Placeholder 2"/>
          <p:cNvSpPr>
            <a:spLocks noGrp="1"/>
          </p:cNvSpPr>
          <p:nvPr>
            <p:ph idx="1"/>
          </p:nvPr>
        </p:nvSpPr>
        <p:spPr/>
        <p:txBody>
          <a:bodyPr>
            <a:normAutofit/>
          </a:bodyPr>
          <a:lstStyle/>
          <a:p>
            <a:r>
              <a:rPr lang="en-US" sz="2800" dirty="0" smtClean="0"/>
              <a:t> </a:t>
            </a:r>
            <a:r>
              <a:rPr lang="en-US" sz="2800" u="sng" dirty="0" smtClean="0"/>
              <a:t>Analysis</a:t>
            </a:r>
            <a:r>
              <a:rPr lang="en-US" sz="2800" dirty="0" smtClean="0"/>
              <a:t> – Visual recognition of gait features by a competent forensic podiatrist.</a:t>
            </a:r>
          </a:p>
          <a:p>
            <a:r>
              <a:rPr lang="en-US" sz="2800" u="sng" dirty="0" smtClean="0"/>
              <a:t>Comparison</a:t>
            </a:r>
            <a:r>
              <a:rPr lang="en-US" sz="2800" dirty="0" smtClean="0"/>
              <a:t> – Compare the features recognized to those features seen in the recordings of the known individual.</a:t>
            </a:r>
          </a:p>
          <a:p>
            <a:r>
              <a:rPr lang="en-US" sz="2800" dirty="0" smtClean="0"/>
              <a:t>An individual’s medical records and footwear wear features can also be used in the comparison.</a:t>
            </a:r>
          </a:p>
        </p:txBody>
      </p:sp>
    </p:spTree>
    <p:extLst>
      <p:ext uri="{BB962C8B-B14F-4D97-AF65-F5344CB8AC3E}">
        <p14:creationId xmlns:p14="http://schemas.microsoft.com/office/powerpoint/2010/main" val="2574824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Perpetrators of crime have been captured on CCTV</a:t>
            </a:r>
            <a:endParaRPr lang="en-US" dirty="0"/>
          </a:p>
        </p:txBody>
      </p:sp>
      <p:sp>
        <p:nvSpPr>
          <p:cNvPr id="3" name="Content Placeholder 2"/>
          <p:cNvSpPr>
            <a:spLocks noGrp="1"/>
          </p:cNvSpPr>
          <p:nvPr>
            <p:ph idx="1"/>
          </p:nvPr>
        </p:nvSpPr>
        <p:spPr/>
        <p:txBody>
          <a:bodyPr>
            <a:normAutofit/>
          </a:bodyPr>
          <a:lstStyle/>
          <a:p>
            <a:r>
              <a:rPr lang="en-US" sz="2800" dirty="0" smtClean="0"/>
              <a:t> </a:t>
            </a:r>
            <a:r>
              <a:rPr lang="en-US" sz="2800" u="sng" dirty="0" smtClean="0"/>
              <a:t>Evaluation</a:t>
            </a:r>
            <a:r>
              <a:rPr lang="en-US" sz="2800" dirty="0" smtClean="0"/>
              <a:t> – The significance of matched and unmatched features are evaluated  referencing to published research, clinical data, and clinical experience.</a:t>
            </a:r>
          </a:p>
          <a:p>
            <a:r>
              <a:rPr lang="en-US" sz="2800" u="sng" dirty="0" smtClean="0"/>
              <a:t>Conclusion</a:t>
            </a:r>
            <a:r>
              <a:rPr lang="en-US" sz="2800" dirty="0" smtClean="0"/>
              <a:t> – The strength of the conclusion is stated. </a:t>
            </a:r>
            <a:r>
              <a:rPr lang="en-US" sz="2800" u="sng" dirty="0" smtClean="0"/>
              <a:t> </a:t>
            </a:r>
            <a:endParaRPr lang="en-US" sz="2800" dirty="0" smtClean="0"/>
          </a:p>
        </p:txBody>
      </p:sp>
    </p:spTree>
    <p:extLst>
      <p:ext uri="{BB962C8B-B14F-4D97-AF65-F5344CB8AC3E}">
        <p14:creationId xmlns:p14="http://schemas.microsoft.com/office/powerpoint/2010/main" val="277046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Forensic Gait vs. Clinical Gait Analysis</a:t>
            </a:r>
            <a:endParaRPr lang="en-US" dirty="0"/>
          </a:p>
        </p:txBody>
      </p:sp>
      <p:sp>
        <p:nvSpPr>
          <p:cNvPr id="3" name="Content Placeholder 2"/>
          <p:cNvSpPr>
            <a:spLocks noGrp="1"/>
          </p:cNvSpPr>
          <p:nvPr>
            <p:ph idx="1"/>
          </p:nvPr>
        </p:nvSpPr>
        <p:spPr/>
        <p:txBody>
          <a:bodyPr>
            <a:normAutofit/>
          </a:bodyPr>
          <a:lstStyle/>
          <a:p>
            <a:r>
              <a:rPr lang="en-US" sz="2800" dirty="0" smtClean="0"/>
              <a:t>Quality of recordings available</a:t>
            </a:r>
          </a:p>
          <a:p>
            <a:endParaRPr lang="en-US" sz="2800" dirty="0" smtClean="0"/>
          </a:p>
          <a:p>
            <a:r>
              <a:rPr lang="en-US" sz="2800" dirty="0" smtClean="0"/>
              <a:t>Other variables with which examiner has to be aware of.</a:t>
            </a:r>
            <a:endParaRPr lang="en-US" sz="2800" dirty="0"/>
          </a:p>
        </p:txBody>
      </p:sp>
    </p:spTree>
    <p:extLst>
      <p:ext uri="{BB962C8B-B14F-4D97-AF65-F5344CB8AC3E}">
        <p14:creationId xmlns:p14="http://schemas.microsoft.com/office/powerpoint/2010/main" val="106784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Forensic Gait Analysis or not?? </a:t>
            </a: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478844"/>
            <a:ext cx="8130844" cy="537915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130844" y="1507066"/>
            <a:ext cx="4061156" cy="5350934"/>
          </a:xfrm>
        </p:spPr>
      </p:pic>
    </p:spTree>
    <p:extLst>
      <p:ext uri="{BB962C8B-B14F-4D97-AF65-F5344CB8AC3E}">
        <p14:creationId xmlns:p14="http://schemas.microsoft.com/office/powerpoint/2010/main" val="3569908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 how reliable is FGA?</a:t>
            </a:r>
            <a:endParaRPr lang="en-US" dirty="0"/>
          </a:p>
        </p:txBody>
      </p:sp>
      <p:sp>
        <p:nvSpPr>
          <p:cNvPr id="6" name="Content Placeholder 5"/>
          <p:cNvSpPr>
            <a:spLocks noGrp="1"/>
          </p:cNvSpPr>
          <p:nvPr>
            <p:ph idx="1"/>
          </p:nvPr>
        </p:nvSpPr>
        <p:spPr/>
        <p:txBody>
          <a:bodyPr>
            <a:normAutofit/>
          </a:bodyPr>
          <a:lstStyle/>
          <a:p>
            <a:r>
              <a:rPr lang="en-US" sz="2800" dirty="0" smtClean="0"/>
              <a:t>RELIABILITY – Are the measures of looking at this consistent?</a:t>
            </a:r>
          </a:p>
          <a:p>
            <a:endParaRPr lang="en-US" sz="2800" dirty="0"/>
          </a:p>
          <a:p>
            <a:r>
              <a:rPr lang="en-US" sz="2800" dirty="0" smtClean="0"/>
              <a:t>VALIDITY – Are we looking at what we think we are looking at?</a:t>
            </a:r>
            <a:endParaRPr lang="en-US" sz="2800" dirty="0"/>
          </a:p>
        </p:txBody>
      </p:sp>
    </p:spTree>
    <p:extLst>
      <p:ext uri="{BB962C8B-B14F-4D97-AF65-F5344CB8AC3E}">
        <p14:creationId xmlns:p14="http://schemas.microsoft.com/office/powerpoint/2010/main" val="98893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489" y="598311"/>
            <a:ext cx="5079999" cy="722489"/>
          </a:xfrm>
        </p:spPr>
        <p:txBody>
          <a:bodyPr/>
          <a:lstStyle/>
          <a:p>
            <a:r>
              <a:rPr lang="en-US" dirty="0" smtClean="0"/>
              <a:t>Reliability vs. Validity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44889"/>
            <a:ext cx="9561689" cy="3435967"/>
          </a:xfrm>
        </p:spPr>
      </p:pic>
    </p:spTree>
    <p:extLst>
      <p:ext uri="{BB962C8B-B14F-4D97-AF65-F5344CB8AC3E}">
        <p14:creationId xmlns:p14="http://schemas.microsoft.com/office/powerpoint/2010/main" val="1839489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Forensic Gait Analysis is based on “expert” observation which potentially is prone to error</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2622" y="2144889"/>
            <a:ext cx="5396089" cy="4617155"/>
          </a:xfrm>
        </p:spPr>
      </p:pic>
    </p:spTree>
    <p:extLst>
      <p:ext uri="{BB962C8B-B14F-4D97-AF65-F5344CB8AC3E}">
        <p14:creationId xmlns:p14="http://schemas.microsoft.com/office/powerpoint/2010/main" val="31667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Forensic Gait Analysis is based on “expert” observation which potentially is prone to error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512" y="2088444"/>
            <a:ext cx="7349066" cy="4662312"/>
          </a:xfrm>
        </p:spPr>
      </p:pic>
    </p:spTree>
    <p:extLst>
      <p:ext uri="{BB962C8B-B14F-4D97-AF65-F5344CB8AC3E}">
        <p14:creationId xmlns:p14="http://schemas.microsoft.com/office/powerpoint/2010/main" val="2580120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Forensic Gait Analysis is based on “expert” observation which potentially is prone to error</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2532658"/>
            <a:ext cx="4183062" cy="3137296"/>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9525" y="2532063"/>
            <a:ext cx="4184650" cy="3138487"/>
          </a:xfrm>
        </p:spPr>
      </p:pic>
    </p:spTree>
    <p:extLst>
      <p:ext uri="{BB962C8B-B14F-4D97-AF65-F5344CB8AC3E}">
        <p14:creationId xmlns:p14="http://schemas.microsoft.com/office/powerpoint/2010/main" val="1646034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Forensic Gait Analysis requires:</a:t>
            </a:r>
            <a:endParaRPr lang="en-US" dirty="0"/>
          </a:p>
        </p:txBody>
      </p:sp>
      <p:sp>
        <p:nvSpPr>
          <p:cNvPr id="3" name="Content Placeholder 2"/>
          <p:cNvSpPr>
            <a:spLocks noGrp="1"/>
          </p:cNvSpPr>
          <p:nvPr>
            <p:ph sz="half" idx="1"/>
          </p:nvPr>
        </p:nvSpPr>
        <p:spPr/>
        <p:txBody>
          <a:bodyPr>
            <a:normAutofit/>
          </a:bodyPr>
          <a:lstStyle/>
          <a:p>
            <a:r>
              <a:rPr lang="en-US" sz="2800" dirty="0" smtClean="0"/>
              <a:t>Expertise in gait recognition</a:t>
            </a:r>
            <a:endParaRPr lang="en-US" sz="2800" dirty="0"/>
          </a:p>
        </p:txBody>
      </p:sp>
      <p:sp>
        <p:nvSpPr>
          <p:cNvPr id="4" name="Content Placeholder 3"/>
          <p:cNvSpPr>
            <a:spLocks noGrp="1"/>
          </p:cNvSpPr>
          <p:nvPr>
            <p:ph sz="half" idx="2"/>
          </p:nvPr>
        </p:nvSpPr>
        <p:spPr/>
        <p:txBody>
          <a:bodyPr/>
          <a:lstStyle/>
          <a:p>
            <a:r>
              <a:rPr lang="en-US" sz="2800" dirty="0" smtClean="0"/>
              <a:t>The ability to consider and account for the variables in assessing gait in a real world situation recognizing the limitations of technology</a:t>
            </a:r>
            <a:r>
              <a:rPr lang="en-US" dirty="0" smtClean="0"/>
              <a:t>.</a:t>
            </a:r>
            <a:endParaRPr lang="en-US" dirty="0"/>
          </a:p>
        </p:txBody>
      </p:sp>
    </p:spTree>
    <p:extLst>
      <p:ext uri="{BB962C8B-B14F-4D97-AF65-F5344CB8AC3E}">
        <p14:creationId xmlns:p14="http://schemas.microsoft.com/office/powerpoint/2010/main" val="340124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4489"/>
            <a:ext cx="8596668" cy="1862666"/>
          </a:xfrm>
        </p:spPr>
        <p:txBody>
          <a:bodyPr>
            <a:normAutofit fontScale="90000"/>
          </a:bodyPr>
          <a:lstStyle/>
          <a:p>
            <a:r>
              <a:rPr lang="en-US" dirty="0" smtClean="0"/>
              <a:t>The identification of individuals by observational gait analysis using closed circuit television footage. </a:t>
            </a:r>
            <a:br>
              <a:rPr lang="en-US" dirty="0" smtClean="0"/>
            </a:br>
            <a:r>
              <a:rPr lang="en-US" sz="1200" dirty="0" smtClean="0"/>
              <a:t>Birch </a:t>
            </a:r>
            <a:r>
              <a:rPr lang="en-US" sz="1200" dirty="0" err="1" smtClean="0"/>
              <a:t>I,Raymond</a:t>
            </a:r>
            <a:r>
              <a:rPr lang="en-US" sz="1200" dirty="0" smtClean="0"/>
              <a:t> </a:t>
            </a:r>
            <a:r>
              <a:rPr lang="en-US" sz="1200" dirty="0" err="1" smtClean="0"/>
              <a:t>L,Christou</a:t>
            </a:r>
            <a:r>
              <a:rPr lang="en-US" sz="1200" dirty="0" smtClean="0"/>
              <a:t> </a:t>
            </a:r>
            <a:r>
              <a:rPr lang="en-US" sz="1200" dirty="0" err="1" smtClean="0"/>
              <a:t>A,Fernando</a:t>
            </a:r>
            <a:r>
              <a:rPr lang="en-US" sz="1200" dirty="0" smtClean="0"/>
              <a:t> MA, Harrison N, Paul F. </a:t>
            </a:r>
            <a:r>
              <a:rPr lang="en-US" sz="1200" dirty="0" err="1" smtClean="0"/>
              <a:t>Sci</a:t>
            </a:r>
            <a:r>
              <a:rPr lang="en-US" sz="1200" dirty="0" smtClean="0"/>
              <a:t> Justice. 2013 Dep;53(3):339-42</a:t>
            </a:r>
            <a:endParaRPr lang="en-US" sz="1200" dirty="0"/>
          </a:p>
        </p:txBody>
      </p:sp>
      <p:sp>
        <p:nvSpPr>
          <p:cNvPr id="3" name="Content Placeholder 2"/>
          <p:cNvSpPr>
            <a:spLocks noGrp="1"/>
          </p:cNvSpPr>
          <p:nvPr>
            <p:ph idx="1"/>
          </p:nvPr>
        </p:nvSpPr>
        <p:spPr>
          <a:xfrm>
            <a:off x="677334" y="2804056"/>
            <a:ext cx="8596668" cy="2727500"/>
          </a:xfrm>
        </p:spPr>
        <p:txBody>
          <a:bodyPr>
            <a:normAutofit/>
          </a:bodyPr>
          <a:lstStyle/>
          <a:p>
            <a:r>
              <a:rPr lang="en-US" sz="2800" dirty="0" smtClean="0"/>
              <a:t>The results of this study suggest that individuals with experience in gait analysis perform well in the comparative identification of suspects from CCTV footage and therefore </a:t>
            </a:r>
            <a:r>
              <a:rPr lang="en-US" sz="2800" b="1" i="1" u="sng" dirty="0" smtClean="0"/>
              <a:t>DO</a:t>
            </a:r>
            <a:r>
              <a:rPr lang="en-US" sz="2800" b="1" i="1" dirty="0" smtClean="0"/>
              <a:t> </a:t>
            </a:r>
            <a:r>
              <a:rPr lang="en-US" sz="2800" dirty="0" smtClean="0"/>
              <a:t>have a role to play as expert witnesses in the field.</a:t>
            </a:r>
            <a:endParaRPr lang="en-US" sz="2800" dirty="0"/>
          </a:p>
        </p:txBody>
      </p:sp>
    </p:spTree>
    <p:extLst>
      <p:ext uri="{BB962C8B-B14F-4D97-AF65-F5344CB8AC3E}">
        <p14:creationId xmlns:p14="http://schemas.microsoft.com/office/powerpoint/2010/main" val="3031658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#1</a:t>
            </a:r>
            <a:endParaRPr lang="en-US" dirty="0"/>
          </a:p>
        </p:txBody>
      </p:sp>
      <p:sp>
        <p:nvSpPr>
          <p:cNvPr id="3" name="Content Placeholder 2"/>
          <p:cNvSpPr>
            <a:spLocks noGrp="1"/>
          </p:cNvSpPr>
          <p:nvPr>
            <p:ph sz="half" idx="1"/>
          </p:nvPr>
        </p:nvSpPr>
        <p:spPr/>
        <p:txBody>
          <a:bodyPr>
            <a:normAutofit/>
          </a:bodyPr>
          <a:lstStyle/>
          <a:p>
            <a:r>
              <a:rPr lang="en-US" sz="2800" dirty="0" smtClean="0"/>
              <a:t>Is the individual close enough for you to distinguish visibly the details of their gait.</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9524" y="1930401"/>
            <a:ext cx="5093053" cy="4470400"/>
          </a:xfrm>
        </p:spPr>
      </p:pic>
    </p:spTree>
    <p:extLst>
      <p:ext uri="{BB962C8B-B14F-4D97-AF65-F5344CB8AC3E}">
        <p14:creationId xmlns:p14="http://schemas.microsoft.com/office/powerpoint/2010/main" val="2863077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#2</a:t>
            </a:r>
            <a:endParaRPr lang="en-US" dirty="0"/>
          </a:p>
        </p:txBody>
      </p:sp>
      <p:sp>
        <p:nvSpPr>
          <p:cNvPr id="3" name="Content Placeholder 2"/>
          <p:cNvSpPr>
            <a:spLocks noGrp="1"/>
          </p:cNvSpPr>
          <p:nvPr>
            <p:ph sz="half" idx="1"/>
          </p:nvPr>
        </p:nvSpPr>
        <p:spPr/>
        <p:txBody>
          <a:bodyPr>
            <a:normAutofit/>
          </a:bodyPr>
          <a:lstStyle/>
          <a:p>
            <a:r>
              <a:rPr lang="en-US" sz="2800" dirty="0" smtClean="0"/>
              <a:t>Is what you are looking at  gait?</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02666" y="1422400"/>
            <a:ext cx="4871335" cy="5435600"/>
          </a:xfrm>
        </p:spPr>
      </p:pic>
    </p:spTree>
    <p:extLst>
      <p:ext uri="{BB962C8B-B14F-4D97-AF65-F5344CB8AC3E}">
        <p14:creationId xmlns:p14="http://schemas.microsoft.com/office/powerpoint/2010/main" val="3753168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#3 </a:t>
            </a:r>
            <a:endParaRPr lang="en-US" dirty="0"/>
          </a:p>
        </p:txBody>
      </p:sp>
      <p:sp>
        <p:nvSpPr>
          <p:cNvPr id="3" name="Content Placeholder 2"/>
          <p:cNvSpPr>
            <a:spLocks noGrp="1"/>
          </p:cNvSpPr>
          <p:nvPr>
            <p:ph sz="half" idx="1"/>
          </p:nvPr>
        </p:nvSpPr>
        <p:spPr/>
        <p:txBody>
          <a:bodyPr>
            <a:normAutofit/>
          </a:bodyPr>
          <a:lstStyle/>
          <a:p>
            <a:r>
              <a:rPr lang="en-US" sz="2800" dirty="0" smtClean="0"/>
              <a:t>Are the images of suitable quality for you to proceed? </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18667" y="1444978"/>
            <a:ext cx="4323644" cy="5317066"/>
          </a:xfrm>
        </p:spPr>
      </p:pic>
    </p:spTree>
    <p:extLst>
      <p:ext uri="{BB962C8B-B14F-4D97-AF65-F5344CB8AC3E}">
        <p14:creationId xmlns:p14="http://schemas.microsoft.com/office/powerpoint/2010/main" val="155854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#4</a:t>
            </a:r>
            <a:endParaRPr lang="en-US" dirty="0"/>
          </a:p>
        </p:txBody>
      </p:sp>
      <p:sp>
        <p:nvSpPr>
          <p:cNvPr id="5" name="Text Placeholder 4"/>
          <p:cNvSpPr>
            <a:spLocks noGrp="1"/>
          </p:cNvSpPr>
          <p:nvPr>
            <p:ph type="body" idx="1"/>
          </p:nvPr>
        </p:nvSpPr>
        <p:spPr>
          <a:xfrm>
            <a:off x="790048" y="1802304"/>
            <a:ext cx="4185623" cy="576262"/>
          </a:xfrm>
        </p:spPr>
        <p:txBody>
          <a:bodyPr/>
          <a:lstStyle/>
          <a:p>
            <a:r>
              <a:rPr lang="en-US" dirty="0" smtClean="0"/>
              <a:t>Does the angle of view allow</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7334" y="2567088"/>
            <a:ext cx="4697236" cy="4031268"/>
          </a:xfrm>
        </p:spPr>
      </p:pic>
      <p:sp>
        <p:nvSpPr>
          <p:cNvPr id="7" name="Text Placeholder 6"/>
          <p:cNvSpPr>
            <a:spLocks noGrp="1"/>
          </p:cNvSpPr>
          <p:nvPr>
            <p:ph type="body" sz="quarter" idx="3"/>
          </p:nvPr>
        </p:nvSpPr>
        <p:spPr>
          <a:xfrm>
            <a:off x="5088384" y="1661208"/>
            <a:ext cx="4185618" cy="717358"/>
          </a:xfrm>
        </p:spPr>
        <p:txBody>
          <a:bodyPr/>
          <a:lstStyle/>
          <a:p>
            <a:r>
              <a:rPr lang="en-US" dirty="0" smtClean="0"/>
              <a:t>you to do a comparison??</a:t>
            </a:r>
            <a:endParaRPr lang="en-US" dirty="0"/>
          </a:p>
        </p:txBody>
      </p:sp>
      <p:pic>
        <p:nvPicPr>
          <p:cNvPr id="4"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54133" y="2567088"/>
            <a:ext cx="3946883" cy="4031268"/>
          </a:xfrm>
        </p:spPr>
      </p:pic>
    </p:spTree>
    <p:extLst>
      <p:ext uri="{BB962C8B-B14F-4D97-AF65-F5344CB8AC3E}">
        <p14:creationId xmlns:p14="http://schemas.microsoft.com/office/powerpoint/2010/main" val="3659683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#5</a:t>
            </a:r>
            <a:br>
              <a:rPr lang="en-US" dirty="0" smtClean="0"/>
            </a:br>
            <a:r>
              <a:rPr lang="en-US" sz="2400" dirty="0" smtClean="0"/>
              <a:t>Is the frame rate too fast or too slow?</a:t>
            </a:r>
            <a:endParaRPr lang="en-US" sz="2400"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90" y="2169495"/>
            <a:ext cx="9189156" cy="3023394"/>
          </a:xfrm>
        </p:spPr>
      </p:pic>
    </p:spTree>
    <p:extLst>
      <p:ext uri="{BB962C8B-B14F-4D97-AF65-F5344CB8AC3E}">
        <p14:creationId xmlns:p14="http://schemas.microsoft.com/office/powerpoint/2010/main" val="3268452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4178"/>
            <a:ext cx="8596668" cy="2415822"/>
          </a:xfrm>
        </p:spPr>
        <p:txBody>
          <a:bodyPr>
            <a:normAutofit/>
          </a:bodyPr>
          <a:lstStyle/>
          <a:p>
            <a:r>
              <a:rPr lang="en-US" sz="3200" dirty="0" smtClean="0"/>
              <a:t>The effect of frame rate on the ability of experienced gait analysts to identify characteristics of gait from closed circuit television footage</a:t>
            </a:r>
            <a:r>
              <a:rPr lang="en-US" dirty="0" smtClean="0"/>
              <a:t>. </a:t>
            </a:r>
            <a:r>
              <a:rPr lang="en-US" sz="1200" dirty="0" smtClean="0"/>
              <a:t>Birch I, Vernon W, Burrow G, Walker J. </a:t>
            </a:r>
            <a:r>
              <a:rPr lang="en-US" sz="1200" dirty="0" err="1" smtClean="0"/>
              <a:t>Sci</a:t>
            </a:r>
            <a:r>
              <a:rPr lang="en-US" sz="1200" dirty="0" smtClean="0"/>
              <a:t> Justice. 2014 Mar;54(2): 159-633</a:t>
            </a:r>
            <a:endParaRPr lang="en-US" sz="1200" dirty="0"/>
          </a:p>
        </p:txBody>
      </p:sp>
      <p:sp>
        <p:nvSpPr>
          <p:cNvPr id="3" name="Content Placeholder 2"/>
          <p:cNvSpPr>
            <a:spLocks noGrp="1"/>
          </p:cNvSpPr>
          <p:nvPr>
            <p:ph idx="1"/>
          </p:nvPr>
        </p:nvSpPr>
        <p:spPr>
          <a:xfrm>
            <a:off x="677334" y="2630311"/>
            <a:ext cx="8596668" cy="4109156"/>
          </a:xfrm>
        </p:spPr>
        <p:txBody>
          <a:bodyPr>
            <a:normAutofit/>
          </a:bodyPr>
          <a:lstStyle/>
          <a:p>
            <a:r>
              <a:rPr lang="en-US" sz="2800" dirty="0" smtClean="0"/>
              <a:t>Frame rate affects the ability of experienced practitioners to identify characteristics of gait captured on CCTV footage.</a:t>
            </a:r>
          </a:p>
          <a:p>
            <a:r>
              <a:rPr lang="en-US" sz="2800" dirty="0" smtClean="0"/>
              <a:t>Study was of analyzing walking at 25 frames/sec to 1 frame/sec.</a:t>
            </a:r>
          </a:p>
          <a:p>
            <a:r>
              <a:rPr lang="en-US" sz="2800" dirty="0" smtClean="0"/>
              <a:t>Every effort should be made to ensure that CCTV footage used in criminal proceedings be captured at as high a frame rate as possible </a:t>
            </a:r>
            <a:endParaRPr lang="en-US" sz="2800" dirty="0"/>
          </a:p>
        </p:txBody>
      </p:sp>
    </p:spTree>
    <p:extLst>
      <p:ext uri="{BB962C8B-B14F-4D97-AF65-F5344CB8AC3E}">
        <p14:creationId xmlns:p14="http://schemas.microsoft.com/office/powerpoint/2010/main" val="3320798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Factors to Consider #6</a:t>
            </a:r>
            <a:br>
              <a:rPr lang="en-US" dirty="0" smtClean="0"/>
            </a:br>
            <a:r>
              <a:rPr lang="en-US" sz="2700" dirty="0" smtClean="0"/>
              <a:t>Are the subjects body viewed adequately?  Y/N??</a:t>
            </a:r>
            <a:endParaRPr lang="en-US" sz="2700"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688" y="2160588"/>
            <a:ext cx="9234311" cy="4697412"/>
          </a:xfrm>
        </p:spPr>
      </p:pic>
    </p:spTree>
    <p:extLst>
      <p:ext uri="{BB962C8B-B14F-4D97-AF65-F5344CB8AC3E}">
        <p14:creationId xmlns:p14="http://schemas.microsoft.com/office/powerpoint/2010/main" val="4112213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#7</a:t>
            </a:r>
            <a:br>
              <a:rPr lang="en-US" dirty="0" smtClean="0"/>
            </a:br>
            <a:r>
              <a:rPr lang="en-US" sz="2400" dirty="0" smtClean="0"/>
              <a:t>How many steps are in view??</a:t>
            </a:r>
            <a:endParaRPr lang="en-US" sz="2400" dirty="0"/>
          </a:p>
        </p:txBody>
      </p:sp>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10579" y="2160587"/>
            <a:ext cx="3342898" cy="4319235"/>
          </a:xfrm>
        </p:spPr>
      </p:pic>
      <p:pic>
        <p:nvPicPr>
          <p:cNvPr id="6" name="IMG_0815">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677334" y="2160587"/>
            <a:ext cx="4627915" cy="3100035"/>
          </a:xfrm>
        </p:spPr>
      </p:pic>
    </p:spTree>
    <p:extLst>
      <p:ext uri="{BB962C8B-B14F-4D97-AF65-F5344CB8AC3E}">
        <p14:creationId xmlns:p14="http://schemas.microsoft.com/office/powerpoint/2010/main" val="1437683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Consider #8</a:t>
            </a:r>
            <a:br>
              <a:rPr lang="en-US" dirty="0" smtClean="0"/>
            </a:br>
            <a:r>
              <a:rPr lang="en-US" sz="2400" dirty="0" smtClean="0"/>
              <a:t>Interference from clothing??</a:t>
            </a:r>
            <a:endParaRPr lang="en-US" sz="2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334" y="2160589"/>
            <a:ext cx="4183062" cy="3880773"/>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6311" y="1535290"/>
            <a:ext cx="3417689" cy="4506736"/>
          </a:xfrm>
        </p:spPr>
      </p:pic>
    </p:spTree>
    <p:extLst>
      <p:ext uri="{BB962C8B-B14F-4D97-AF65-F5344CB8AC3E}">
        <p14:creationId xmlns:p14="http://schemas.microsoft.com/office/powerpoint/2010/main" val="146442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t>
            </a:r>
            <a:r>
              <a:rPr lang="en-US" dirty="0"/>
              <a:t>actors to Consider #9</a:t>
            </a:r>
            <a:r>
              <a:rPr lang="en-US" dirty="0" smtClean="0"/>
              <a:t/>
            </a:r>
            <a:br>
              <a:rPr lang="en-US" dirty="0" smtClean="0"/>
            </a:br>
            <a:r>
              <a:rPr lang="en-US" sz="2400" dirty="0" smtClean="0"/>
              <a:t>Variables affecting gait??</a:t>
            </a:r>
            <a:endParaRPr lang="en-US" sz="2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0232" y="2160588"/>
            <a:ext cx="3818324" cy="38814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562072" y="2329304"/>
            <a:ext cx="3881437" cy="3542420"/>
          </a:xfrm>
        </p:spPr>
      </p:pic>
    </p:spTree>
    <p:extLst>
      <p:ext uri="{BB962C8B-B14F-4D97-AF65-F5344CB8AC3E}">
        <p14:creationId xmlns:p14="http://schemas.microsoft.com/office/powerpoint/2010/main" val="242308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4" y="4861278"/>
            <a:ext cx="8596667" cy="1400264"/>
          </a:xfrm>
        </p:spPr>
        <p:txBody>
          <a:bodyPr>
            <a:normAutofit fontScale="90000"/>
          </a:bodyPr>
          <a:lstStyle/>
          <a:p>
            <a:r>
              <a:rPr lang="en-US" dirty="0" smtClean="0"/>
              <a:t>Gait cycle is one of repetitive movements</a:t>
            </a:r>
            <a:br>
              <a:rPr lang="en-US" dirty="0" smtClean="0"/>
            </a:br>
            <a:r>
              <a:rPr lang="en-US" dirty="0" smtClean="0"/>
              <a:t>Stance and swing phase</a:t>
            </a:r>
            <a:br>
              <a:rPr lang="en-US" dirty="0" smtClean="0"/>
            </a:br>
            <a:r>
              <a:rPr lang="en-US" dirty="0" smtClean="0"/>
              <a:t>Single and double support phases</a:t>
            </a:r>
            <a:br>
              <a:rPr lang="en-US" dirty="0" smtClean="0"/>
            </a:b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9309" r="9309"/>
          <a:stretch>
            <a:fillRect/>
          </a:stretch>
        </p:blipFill>
        <p:spPr>
          <a:xfrm>
            <a:off x="0" y="609600"/>
            <a:ext cx="9956800" cy="3845718"/>
          </a:xfrm>
        </p:spPr>
      </p:pic>
      <p:sp>
        <p:nvSpPr>
          <p:cNvPr id="8" name="Text Placeholder 7"/>
          <p:cNvSpPr>
            <a:spLocks noGrp="1"/>
          </p:cNvSpPr>
          <p:nvPr>
            <p:ph type="body" sz="half" idx="2"/>
          </p:nvPr>
        </p:nvSpPr>
        <p:spPr>
          <a:xfrm>
            <a:off x="677334" y="6469946"/>
            <a:ext cx="8596667" cy="388054"/>
          </a:xfrm>
        </p:spPr>
        <p:txBody>
          <a:bodyPr>
            <a:normAutofit/>
          </a:bodyPr>
          <a:lstStyle/>
          <a:p>
            <a:r>
              <a:rPr lang="en-US" dirty="0" smtClean="0"/>
              <a:t>Forensic Podiatry Workshop ©Professor Wesley Vernon OBE 2010</a:t>
            </a:r>
            <a:endParaRPr lang="en-US" dirty="0"/>
          </a:p>
        </p:txBody>
      </p:sp>
    </p:spTree>
    <p:extLst>
      <p:ext uri="{BB962C8B-B14F-4D97-AF65-F5344CB8AC3E}">
        <p14:creationId xmlns:p14="http://schemas.microsoft.com/office/powerpoint/2010/main" val="34381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r>
              <a:rPr lang="en-US" sz="3200" dirty="0" smtClean="0"/>
              <a:t>If all the variables have been accounted for and the comparative footage </a:t>
            </a:r>
            <a:r>
              <a:rPr lang="en-US" sz="3200" dirty="0"/>
              <a:t>is </a:t>
            </a:r>
            <a:r>
              <a:rPr lang="en-US" sz="3200" dirty="0" smtClean="0"/>
              <a:t>adequate/acceptable</a:t>
            </a:r>
          </a:p>
          <a:p>
            <a:r>
              <a:rPr lang="en-US" sz="3200" dirty="0" smtClean="0"/>
              <a:t>then the forensic expert can proceed with confidence.</a:t>
            </a:r>
            <a:endParaRPr lang="en-US" sz="3200" dirty="0"/>
          </a:p>
        </p:txBody>
      </p:sp>
    </p:spTree>
    <p:extLst>
      <p:ext uri="{BB962C8B-B14F-4D97-AF65-F5344CB8AC3E}">
        <p14:creationId xmlns:p14="http://schemas.microsoft.com/office/powerpoint/2010/main" val="3060681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characteristic are the features of gait.</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2135" y="2160588"/>
            <a:ext cx="2679554" cy="4398256"/>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88000" y="2160588"/>
            <a:ext cx="3025422" cy="4398256"/>
          </a:xfrm>
        </p:spPr>
      </p:pic>
    </p:spTree>
    <p:extLst>
      <p:ext uri="{BB962C8B-B14F-4D97-AF65-F5344CB8AC3E}">
        <p14:creationId xmlns:p14="http://schemas.microsoft.com/office/powerpoint/2010/main" val="3141540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a:t>
            </a:r>
            <a:endParaRPr lang="en-US" dirty="0"/>
          </a:p>
        </p:txBody>
      </p:sp>
      <p:sp>
        <p:nvSpPr>
          <p:cNvPr id="6" name="Content Placeholder 5"/>
          <p:cNvSpPr>
            <a:spLocks noGrp="1"/>
          </p:cNvSpPr>
          <p:nvPr>
            <p:ph idx="1"/>
          </p:nvPr>
        </p:nvSpPr>
        <p:spPr/>
        <p:txBody>
          <a:bodyPr>
            <a:normAutofit/>
          </a:bodyPr>
          <a:lstStyle/>
          <a:p>
            <a:r>
              <a:rPr lang="en-US" sz="2800" dirty="0" smtClean="0"/>
              <a:t>Same quality considerations of exemplar footage as those involved in assessment of the questioned footage.</a:t>
            </a:r>
          </a:p>
          <a:p>
            <a:r>
              <a:rPr lang="en-US" sz="2800" dirty="0" smtClean="0"/>
              <a:t>Compare “like to like” in terms of gait speed approximation and angle of view.</a:t>
            </a:r>
          </a:p>
          <a:p>
            <a:r>
              <a:rPr lang="en-US" sz="2800" dirty="0" smtClean="0"/>
              <a:t>Remember those collecting the footage know in advance..</a:t>
            </a:r>
            <a:endParaRPr lang="en-US" sz="2800" dirty="0"/>
          </a:p>
        </p:txBody>
      </p:sp>
    </p:spTree>
    <p:extLst>
      <p:ext uri="{BB962C8B-B14F-4D97-AF65-F5344CB8AC3E}">
        <p14:creationId xmlns:p14="http://schemas.microsoft.com/office/powerpoint/2010/main" val="1584633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214489"/>
          </a:xfrm>
        </p:spPr>
        <p:txBody>
          <a:bodyPr>
            <a:normAutofit fontScale="90000"/>
          </a:bodyPr>
          <a:lstStyle/>
          <a:p>
            <a:endParaRPr lang="en-US" dirty="0"/>
          </a:p>
        </p:txBody>
      </p:sp>
      <p:sp>
        <p:nvSpPr>
          <p:cNvPr id="6" name="Content Placeholder 5"/>
          <p:cNvSpPr>
            <a:spLocks noGrp="1"/>
          </p:cNvSpPr>
          <p:nvPr>
            <p:ph idx="1"/>
          </p:nvPr>
        </p:nvSpPr>
        <p:spPr>
          <a:xfrm>
            <a:off x="756356" y="1919112"/>
            <a:ext cx="8596668" cy="4267201"/>
          </a:xfrm>
        </p:spPr>
        <p:txBody>
          <a:bodyPr>
            <a:normAutofit lnSpcReduction="10000"/>
          </a:bodyPr>
          <a:lstStyle/>
          <a:p>
            <a:r>
              <a:rPr lang="en-US" sz="2800" dirty="0" smtClean="0"/>
              <a:t>Gait recognition is non invasive and people can be tracked at a distance without their knowledge.</a:t>
            </a:r>
          </a:p>
          <a:p>
            <a:r>
              <a:rPr lang="en-US" sz="2800" dirty="0" smtClean="0"/>
              <a:t>As part of the larger picture, it has a major part in the crackdown against crime and also global terrorism.</a:t>
            </a:r>
          </a:p>
          <a:p>
            <a:endParaRPr lang="en-US" sz="2800" dirty="0"/>
          </a:p>
          <a:p>
            <a:endParaRPr lang="en-US" sz="2800" dirty="0" smtClean="0"/>
          </a:p>
          <a:p>
            <a:endParaRPr lang="en-US" sz="2800" dirty="0"/>
          </a:p>
          <a:p>
            <a:r>
              <a:rPr lang="en-US" sz="1400" dirty="0" smtClean="0"/>
              <a:t>http://www.Southampton.ac.uk/research/southamptonstories/medhealthlike/walk_this_way.</a:t>
            </a:r>
            <a:endParaRPr lang="en-US" sz="1400" dirty="0"/>
          </a:p>
        </p:txBody>
      </p:sp>
    </p:spTree>
    <p:extLst>
      <p:ext uri="{BB962C8B-B14F-4D97-AF65-F5344CB8AC3E}">
        <p14:creationId xmlns:p14="http://schemas.microsoft.com/office/powerpoint/2010/main" val="513395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684" y="158044"/>
            <a:ext cx="8596668" cy="124178"/>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5511" y="428978"/>
            <a:ext cx="5599289" cy="6254044"/>
          </a:xfrm>
        </p:spPr>
      </p:pic>
    </p:spTree>
    <p:extLst>
      <p:ext uri="{BB962C8B-B14F-4D97-AF65-F5344CB8AC3E}">
        <p14:creationId xmlns:p14="http://schemas.microsoft.com/office/powerpoint/2010/main" val="355365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868" y="4605867"/>
            <a:ext cx="8596667" cy="930805"/>
          </a:xfrm>
        </p:spPr>
        <p:txBody>
          <a:bodyPr>
            <a:normAutofit/>
          </a:bodyPr>
          <a:lstStyle/>
          <a:p>
            <a:r>
              <a:rPr lang="en-US" dirty="0" smtClean="0"/>
              <a:t>First Phase recognizing deviations and problems relating to lower limb and movement</a:t>
            </a:r>
            <a:endParaRPr lang="en-US" dirty="0"/>
          </a:p>
        </p:txBody>
      </p:sp>
      <p:sp>
        <p:nvSpPr>
          <p:cNvPr id="4" name="Text Placeholder 3"/>
          <p:cNvSpPr>
            <a:spLocks noGrp="1"/>
          </p:cNvSpPr>
          <p:nvPr>
            <p:ph type="body" sz="half" idx="2"/>
          </p:nvPr>
        </p:nvSpPr>
        <p:spPr>
          <a:xfrm>
            <a:off x="671868" y="6434667"/>
            <a:ext cx="8596667" cy="329184"/>
          </a:xfrm>
        </p:spPr>
        <p:txBody>
          <a:bodyPr/>
          <a:lstStyle/>
          <a:p>
            <a:r>
              <a:rPr lang="en-US" dirty="0" smtClean="0"/>
              <a:t>Forensic Podiatry Workshop ©Professor Wesley Vernon OBE 2010</a:t>
            </a:r>
            <a:endParaRPr lang="en-US" dirty="0"/>
          </a:p>
        </p:txBody>
      </p:sp>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l="4004" r="4004"/>
          <a:stretch>
            <a:fillRect/>
          </a:stretch>
        </p:blipFill>
        <p:spPr>
          <a:xfrm>
            <a:off x="382385" y="299258"/>
            <a:ext cx="9127375" cy="4156060"/>
          </a:xfrm>
        </p:spPr>
      </p:pic>
    </p:spTree>
    <p:extLst>
      <p:ext uri="{BB962C8B-B14F-4D97-AF65-F5344CB8AC3E}">
        <p14:creationId xmlns:p14="http://schemas.microsoft.com/office/powerpoint/2010/main" val="761370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two methods to quantify and interpret human locomotion</a:t>
            </a:r>
            <a:endParaRPr lang="en-US" dirty="0"/>
          </a:p>
        </p:txBody>
      </p:sp>
      <p:sp>
        <p:nvSpPr>
          <p:cNvPr id="3" name="Content Placeholder 2"/>
          <p:cNvSpPr>
            <a:spLocks noGrp="1"/>
          </p:cNvSpPr>
          <p:nvPr>
            <p:ph idx="1"/>
          </p:nvPr>
        </p:nvSpPr>
        <p:spPr>
          <a:xfrm>
            <a:off x="677334" y="2294313"/>
            <a:ext cx="8596668" cy="4339243"/>
          </a:xfrm>
        </p:spPr>
        <p:txBody>
          <a:bodyPr>
            <a:normAutofit/>
          </a:bodyPr>
          <a:lstStyle/>
          <a:p>
            <a:r>
              <a:rPr lang="en-US" sz="2800" dirty="0" smtClean="0"/>
              <a:t>1. Subjective or qualitative- a non-numerical evaluation of movement, usually visual. Experience- based skill learned and improved with practice.</a:t>
            </a:r>
          </a:p>
          <a:p>
            <a:r>
              <a:rPr lang="en-US" sz="2800" dirty="0" smtClean="0"/>
              <a:t>2. Objective or quantitative- a numerical evaluation of movement from data collected and analyzed by technology</a:t>
            </a:r>
            <a:r>
              <a:rPr lang="en-US" sz="2400" dirty="0" smtClean="0"/>
              <a:t>.</a:t>
            </a:r>
            <a:endParaRPr lang="en-US" sz="2400" dirty="0"/>
          </a:p>
        </p:txBody>
      </p:sp>
    </p:spTree>
    <p:extLst>
      <p:ext uri="{BB962C8B-B14F-4D97-AF65-F5344CB8AC3E}">
        <p14:creationId xmlns:p14="http://schemas.microsoft.com/office/powerpoint/2010/main" val="315000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lstStyle/>
          <a:p>
            <a:r>
              <a:rPr lang="en-US" dirty="0" smtClean="0"/>
              <a:t>Forensic Gait Analysis- (FGA)</a:t>
            </a:r>
            <a:endParaRPr lang="en-US" dirty="0"/>
          </a:p>
        </p:txBody>
      </p:sp>
      <p:sp>
        <p:nvSpPr>
          <p:cNvPr id="3" name="Content Placeholder 2"/>
          <p:cNvSpPr>
            <a:spLocks noGrp="1"/>
          </p:cNvSpPr>
          <p:nvPr>
            <p:ph idx="1"/>
          </p:nvPr>
        </p:nvSpPr>
        <p:spPr/>
        <p:txBody>
          <a:bodyPr>
            <a:normAutofit/>
          </a:bodyPr>
          <a:lstStyle/>
          <a:p>
            <a:r>
              <a:rPr lang="en-US" sz="2800" dirty="0" smtClean="0"/>
              <a:t>“Forensic Gait Analysis involves the recognition and comparison of gait and features of gait to assist in the process of identification.” (DiMaggio&amp; Vernon 2011)</a:t>
            </a:r>
          </a:p>
        </p:txBody>
      </p:sp>
    </p:spTree>
    <p:extLst>
      <p:ext uri="{BB962C8B-B14F-4D97-AF65-F5344CB8AC3E}">
        <p14:creationId xmlns:p14="http://schemas.microsoft.com/office/powerpoint/2010/main" val="4653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lstStyle/>
          <a:p>
            <a:r>
              <a:rPr lang="en-US" dirty="0" smtClean="0"/>
              <a:t>Forensic Gait Analysis- (FGA)</a:t>
            </a:r>
            <a:endParaRPr lang="en-US" dirty="0"/>
          </a:p>
        </p:txBody>
      </p:sp>
      <p:sp>
        <p:nvSpPr>
          <p:cNvPr id="3" name="Content Placeholder 2"/>
          <p:cNvSpPr>
            <a:spLocks noGrp="1"/>
          </p:cNvSpPr>
          <p:nvPr>
            <p:ph idx="1"/>
          </p:nvPr>
        </p:nvSpPr>
        <p:spPr/>
        <p:txBody>
          <a:bodyPr>
            <a:normAutofit/>
          </a:bodyPr>
          <a:lstStyle/>
          <a:p>
            <a:r>
              <a:rPr lang="en-US" sz="2800" dirty="0" smtClean="0"/>
              <a:t>“Forensic Gait Recognition identifies individuals by the unique characteristics of their manner of walking” where “features are extracted from a person’s gait in order to recognize them.” (Grant, 2006)</a:t>
            </a:r>
          </a:p>
        </p:txBody>
      </p:sp>
    </p:spTree>
    <p:extLst>
      <p:ext uri="{BB962C8B-B14F-4D97-AF65-F5344CB8AC3E}">
        <p14:creationId xmlns:p14="http://schemas.microsoft.com/office/powerpoint/2010/main" val="36112656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328</TotalTime>
  <Words>1575</Words>
  <Application>Microsoft Office PowerPoint</Application>
  <PresentationFormat>Widescreen</PresentationFormat>
  <Paragraphs>195</Paragraphs>
  <Slides>54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Trebuchet MS</vt:lpstr>
      <vt:lpstr>Wingdings 3</vt:lpstr>
      <vt:lpstr>Facet</vt:lpstr>
      <vt:lpstr>Forensic Podiatry</vt:lpstr>
      <vt:lpstr>Gait is the manner of walking, stepping</vt:lpstr>
      <vt:lpstr>PowerPoint Presentation</vt:lpstr>
      <vt:lpstr>The identification of individuals by observational gait analysis using closed circuit television footage.  Birch I,Raymond L,Christou A,Fernando MA, Harrison N, Paul F. Sci Justice. 2013 Dep;53(3):339-42</vt:lpstr>
      <vt:lpstr>Gait cycle is one of repetitive movements Stance and swing phase Single and double support phases </vt:lpstr>
      <vt:lpstr>First Phase recognizing deviations and problems relating to lower limb and movement</vt:lpstr>
      <vt:lpstr>There are two methods to quantify and interpret human locomotion</vt:lpstr>
      <vt:lpstr>Forensic Gait Analysis- (FGA)</vt:lpstr>
      <vt:lpstr>Forensic Gait Analysis- (FGA)</vt:lpstr>
      <vt:lpstr>PowerPoint Presentation</vt:lpstr>
      <vt:lpstr>PowerPoint Presentation</vt:lpstr>
      <vt:lpstr>Forensic Gait Analysis- (FGA)</vt:lpstr>
      <vt:lpstr>PowerPoint Presentation</vt:lpstr>
      <vt:lpstr>PowerPoint Presentation</vt:lpstr>
      <vt:lpstr>Clinical versus Forensic Gait Analysis</vt:lpstr>
      <vt:lpstr>Clinical versus Forensic Gait Analysis</vt:lpstr>
      <vt:lpstr>Clinical versus Forensic Gait Analysis</vt:lpstr>
      <vt:lpstr>Clinical versus Forensic Gait Analysis</vt:lpstr>
      <vt:lpstr>Clinical versus Forensic Gait Analysis</vt:lpstr>
      <vt:lpstr>                           FGA</vt:lpstr>
      <vt:lpstr>                 The Process</vt:lpstr>
      <vt:lpstr>Gait Anomalies</vt:lpstr>
      <vt:lpstr>Recognizable gait features in FGA DiMaggio J, Vernon W, Forensic Podiatry, Principles and Methods, Humana Press, p112, 2011</vt:lpstr>
      <vt:lpstr>Recognizable gait features in FGA</vt:lpstr>
      <vt:lpstr>Recognizable gait features in FGA</vt:lpstr>
      <vt:lpstr>How can you identify a criminal by the way they walk? http://news.bbc.co.uk/2/hi/uk_news/magazine/7348164.stm</vt:lpstr>
      <vt:lpstr>How can you identify a criminal by the way they walk? http://news.bbc.co.uk/2/hi/uk_news/magazine/7348164.stm</vt:lpstr>
      <vt:lpstr>How can you identify a criminal by the way they walk? http://news.bbc.co.uk/2/hi/uk_news/magazine/7348164.stm</vt:lpstr>
      <vt:lpstr>Perpetrators of crime have been captured on CCTV</vt:lpstr>
      <vt:lpstr>Perpetrators of crime have been captured on CCTV</vt:lpstr>
      <vt:lpstr>Perpetrators of crime have been captured on CCTV</vt:lpstr>
      <vt:lpstr>Forensic Gait vs. Clinical Gait Analysis</vt:lpstr>
      <vt:lpstr>Is this Forensic Gait Analysis or not?? </vt:lpstr>
      <vt:lpstr>So how reliable is FGA?</vt:lpstr>
      <vt:lpstr>Reliability vs. Validity</vt:lpstr>
      <vt:lpstr>Forensic Gait Analysis is based on “expert” observation which potentially is prone to error</vt:lpstr>
      <vt:lpstr>Forensic Gait Analysis is based on “expert” observation which potentially is prone to error</vt:lpstr>
      <vt:lpstr>Forensic Gait Analysis is based on “expert” observation which potentially is prone to error</vt:lpstr>
      <vt:lpstr>Forensic Gait Analysis requires:</vt:lpstr>
      <vt:lpstr>Factors to Consider #1</vt:lpstr>
      <vt:lpstr>Factors to Consider #2</vt:lpstr>
      <vt:lpstr>Factors to Consider #3 </vt:lpstr>
      <vt:lpstr>Factors to Consider #4</vt:lpstr>
      <vt:lpstr>Factors to Consider #5 Is the frame rate too fast or too slow?</vt:lpstr>
      <vt:lpstr>The effect of frame rate on the ability of experienced gait analysts to identify characteristics of gait from closed circuit television footage. Birch I, Vernon W, Burrow G, Walker J. Sci Justice. 2014 Mar;54(2): 159-633</vt:lpstr>
      <vt:lpstr>Factors to Consider #6 Are the subjects body viewed adequately?  Y/N??</vt:lpstr>
      <vt:lpstr>Factors to Consider #7 How many steps are in view??</vt:lpstr>
      <vt:lpstr>Factors to Consider #8 Interference from clothing??</vt:lpstr>
      <vt:lpstr>Factors to Consider #9 Variables affecting gait??</vt:lpstr>
      <vt:lpstr>PowerPoint Presentation</vt:lpstr>
      <vt:lpstr>How characteristic are the features of gait.</vt:lpstr>
      <vt:lpstr>Comparison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Forensic Podiatry</dc:title>
  <dc:creator>BRYAN KAGAN</dc:creator>
  <cp:lastModifiedBy>BRYAN KAGAN</cp:lastModifiedBy>
  <cp:revision>43</cp:revision>
  <dcterms:created xsi:type="dcterms:W3CDTF">2014-12-24T16:10:34Z</dcterms:created>
  <dcterms:modified xsi:type="dcterms:W3CDTF">2015-01-22T23:05:44Z</dcterms:modified>
</cp:coreProperties>
</file>